
<file path=[Content_Types].xml><?xml version="1.0" encoding="utf-8"?>
<Types xmlns="http://schemas.openxmlformats.org/package/2006/content-types">
  <Default Extension="jpg" ContentType="image/jpeg"/>
  <Default Extension="wmf" ContentType="image/x-wmf"/>
  <Default Extension="png" ContentType="image/png"/>
  <Default Extension="xml" ContentType="application/xml"/>
  <Default Extension="jpeg" ContentType="image/jpeg"/>
  <Default Extension="rels" ContentType="application/vnd.openxmlformats-package.relationships+xml"/>
  <Default Extension="bin" ContentType="application/vnd.openxmlformats-officedocument.oleObject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5.xml" ContentType="application/vnd.openxmlformats-officedocument.presentationml.slide+xml"/>
  <Override PartName="/ppt/slides/slide41.xml" ContentType="application/vnd.openxmlformats-officedocument.presentationml.slide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slides/slide36.xml" ContentType="application/vnd.openxmlformats-officedocument.presentationml.slide+xml"/>
  <Override PartName="/ppt/slides/slide28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23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27.xml" ContentType="application/vnd.openxmlformats-officedocument.presentationml.slide+xml"/>
  <Override PartName="/ppt/slides/slide33.xml" ContentType="application/vnd.openxmlformats-officedocument.presentationml.slide+xml"/>
  <Override PartName="/ppt/slides/slide10.xml" ContentType="application/vnd.openxmlformats-officedocument.presentationml.slide+xml"/>
  <Override PartName="/ppt/slides/slide24.xml" ContentType="application/vnd.openxmlformats-officedocument.presentationml.slide+xml"/>
  <Override PartName="/ppt/slides/slide30.xml" ContentType="application/vnd.openxmlformats-officedocument.presentationml.slide+xml"/>
  <Override PartName="/ppt/slides/slide37.xml" ContentType="application/vnd.openxmlformats-officedocument.presentationml.slide+xml"/>
  <Override PartName="/ppt/slides/slide8.xml" ContentType="application/vnd.openxmlformats-officedocument.presentationml.slide+xml"/>
  <Override PartName="/ppt/slides/slide26.xml" ContentType="application/vnd.openxmlformats-officedocument.presentationml.slide+xml"/>
  <Override PartName="/ppt/slides/slide6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4.xml" ContentType="application/vnd.openxmlformats-officedocument.presentationml.slide+xml"/>
  <Override PartName="/ppt/slides/slide7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7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8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Layouts/slideLayout10.xml" ContentType="application/vnd.openxmlformats-officedocument.presentationml.slideLayout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2.xml" ContentType="application/vnd.openxmlformats-officedocument.presentationml.slideLayout+xml"/>
  <Override PartName="/ppt/slides/slide44.xml" ContentType="application/vnd.openxmlformats-officedocument.presentationml.slide+xml"/>
  <Override PartName="/ppt/slides/slide14.xml" ContentType="application/vnd.openxmlformats-officedocument.presentationml.slide+xml"/>
  <Override PartName="/ppt/slides/slide31.xml" ContentType="application/vnd.openxmlformats-officedocument.presentationml.slide+xml"/>
  <Override PartName="/ppt/viewProps.xml" ContentType="application/vnd.openxmlformats-officedocument.presentationml.viewProp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</p:sldIdLst>
  <p:sldSz cx="9144000" cy="6858000" type="screen4x3"/>
  <p:notesSz cx="6858000" cy="9144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presProps" Target="presProps.xml" /><Relationship Id="rId50" Type="http://schemas.openxmlformats.org/officeDocument/2006/relationships/tableStyles" Target="tableStyles.xml" /><Relationship Id="rId51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title" userDrawn="1">
  <p:cSld name="Титульный слайд">
    <p:bg>
      <p:bgRef idx="1001">
        <a:schemeClr val="bg1"/>
      </p:bgRef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7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Подзаголовок 8" hidden="0"/>
          <p:cNvSpPr>
            <a:spLocks noGrp="1"/>
          </p:cNvSpPr>
          <p:nvPr isPhoto="0" userDrawn="0">
            <p:ph type="subTitle" idx="1" hasCustomPrompt="0"/>
          </p:nvPr>
        </p:nvSpPr>
        <p:spPr bwMode="auto"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6" name="Дата 27" hidden="0"/>
          <p:cNvSpPr>
            <a:spLocks noGrp="1"/>
          </p:cNvSpPr>
          <p:nvPr isPhoto="0" userDrawn="0">
            <p:ph type="dt" sz="half" idx="10" hasCustomPrompt="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pPr>
              <a:defRPr/>
            </a:pPr>
            <a:fld id="{3C906A12-ECE5-4D62-A94C-B547667CE1EA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16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Прямоугольник 9" hidden="0"/>
          <p:cNvSpPr/>
          <p:nvPr isPhoto="0" userDrawn="0"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3999"/>
            </a:schemeClr>
          </a:solidFill>
          <a:ln w="381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Прямоугольник 11" hidden="0"/>
          <p:cNvSpPr/>
          <p:nvPr isPhoto="0" userDrawn="0"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Прямоугольник 13" hidden="0"/>
          <p:cNvSpPr/>
          <p:nvPr isPhoto="0" userDrawn="0"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Прямоугольник 18" hidden="0"/>
          <p:cNvSpPr/>
          <p:nvPr isPhoto="0" userDrawn="0"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Прямая соединительная линия 10" hidden="0"/>
          <p:cNvSpPr>
            <a:spLocks noChangeShapeType="1"/>
          </p:cNvSpPr>
          <p:nvPr isPhoto="0" userDrawn="0"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  <p:sp>
        <p:nvSpPr>
          <p:cNvPr id="13" name="Прямая соединительная линия 17" hidden="0"/>
          <p:cNvSpPr>
            <a:spLocks noChangeShapeType="1"/>
          </p:cNvSpPr>
          <p:nvPr isPhoto="0" userDrawn="0"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  <p:sp>
        <p:nvSpPr>
          <p:cNvPr id="14" name="Прямая соединительная линия 19" hidden="0"/>
          <p:cNvSpPr>
            <a:spLocks noChangeShapeType="1"/>
          </p:cNvSpPr>
          <p:nvPr isPhoto="0" userDrawn="0"/>
        </p:nvSpPr>
        <p:spPr bwMode="auto">
          <a:xfrm>
            <a:off x="854111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  <p:sp>
        <p:nvSpPr>
          <p:cNvPr id="15" name="Прямая соединительная линия 15" hidden="0"/>
          <p:cNvSpPr>
            <a:spLocks noChangeShapeType="1"/>
          </p:cNvSpPr>
          <p:nvPr isPhoto="0" userDrawn="0"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  <p:sp>
        <p:nvSpPr>
          <p:cNvPr id="16" name="Прямая соединительная линия 14" hidden="0"/>
          <p:cNvSpPr>
            <a:spLocks noChangeShapeType="1"/>
          </p:cNvSpPr>
          <p:nvPr isPhoto="0" userDrawn="0"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  <p:sp>
        <p:nvSpPr>
          <p:cNvPr id="17" name="Прямая соединительная линия 21" hidden="0"/>
          <p:cNvSpPr>
            <a:spLocks noChangeShapeType="1"/>
          </p:cNvSpPr>
          <p:nvPr isPhoto="0" userDrawn="0"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  <p:sp>
        <p:nvSpPr>
          <p:cNvPr id="18" name="Прямоугольник 26" hidden="0"/>
          <p:cNvSpPr/>
          <p:nvPr isPhoto="0" userDrawn="0"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Овал 20" hidden="0"/>
          <p:cNvSpPr/>
          <p:nvPr isPhoto="0" userDrawn="0"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Овал 22" hidden="0"/>
          <p:cNvSpPr/>
          <p:nvPr isPhoto="0" userDrawn="0"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Овал 23" hidden="0"/>
          <p:cNvSpPr/>
          <p:nvPr isPhoto="0" userDrawn="0"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Овал 25" hidden="0"/>
          <p:cNvSpPr/>
          <p:nvPr isPhoto="0" userDrawn="0"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Овал 24" hidden="0"/>
          <p:cNvSpPr/>
          <p:nvPr isPhoto="0" userDrawn="0"/>
        </p:nvSpPr>
        <p:spPr bwMode="auto"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Номер слайда 28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pPr>
              <a:defRPr/>
            </a:pPr>
            <a:fld id="{B5364171-7F02-46B9-8F16-16836150F500}" type="slidenum">
              <a:rPr lang="ru-RU"/>
              <a:t/>
            </a:fld>
            <a:endParaRPr lang="ru-RU"/>
          </a:p>
        </p:txBody>
      </p:sp>
    </p:spTree>
  </p:cSld>
  <p:clrMapOvr>
    <a:overrideClrMapping accent1="accent1" accent2="accent2" accent3="accent3" accent4="accent4" accent5="accent5" accent6="accent6" bg1="lt1" bg2="lt2" folHlink="folHlink" hlink="hlink" tx1="dk1" tx2="dk2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Вертикальный текст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3C906A12-ECE5-4D62-A94C-B547667CE1EA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B5364171-7F02-46B9-8F16-16836150F50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Вертикальный заголовок 1" hidden="0"/>
          <p:cNvSpPr>
            <a:spLocks noGrp="1"/>
          </p:cNvSpPr>
          <p:nvPr isPhoto="0" userDrawn="0">
            <p:ph type="title" orient="vert" hasCustomPrompt="0"/>
          </p:nvPr>
        </p:nvSpPr>
        <p:spPr bwMode="auto">
          <a:xfrm>
            <a:off x="6629400" y="274639"/>
            <a:ext cx="1676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Вертикальный текст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3C906A12-ECE5-4D62-A94C-B547667CE1EA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B5364171-7F02-46B9-8F16-16836150F50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Содержимое 7" hidden="0"/>
          <p:cNvSpPr>
            <a:spLocks noGrp="1"/>
          </p:cNvSpPr>
          <p:nvPr isPhoto="0" userDrawn="0">
            <p:ph sz="quarter" idx="1" hasCustomPrompt="0"/>
          </p:nvPr>
        </p:nvSpPr>
        <p:spPr bwMode="auto">
          <a:xfrm>
            <a:off x="457200" y="1600200"/>
            <a:ext cx="7467600" cy="4873752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Дата 6" hidden="0"/>
          <p:cNvSpPr>
            <a:spLocks noGrp="1"/>
          </p:cNvSpPr>
          <p:nvPr isPhoto="0" userDrawn="0">
            <p:ph type="dt" sz="half" idx="14" hasCustomPrompt="0"/>
          </p:nvPr>
        </p:nvSpPr>
        <p:spPr bwMode="auto"/>
        <p:txBody>
          <a:bodyPr rtlCol="0"/>
          <a:lstStyle/>
          <a:p>
            <a:pPr>
              <a:defRPr/>
            </a:pPr>
            <a:fld id="{3C906A12-ECE5-4D62-A94C-B547667CE1EA}" type="datetimeFigureOut">
              <a:rPr lang="ru-RU"/>
              <a:t/>
            </a:fld>
            <a:endParaRPr lang="ru-RU"/>
          </a:p>
        </p:txBody>
      </p:sp>
      <p:sp>
        <p:nvSpPr>
          <p:cNvPr id="7" name="Номер слайда 8" hidden="0"/>
          <p:cNvSpPr>
            <a:spLocks noGrp="1"/>
          </p:cNvSpPr>
          <p:nvPr isPhoto="0" userDrawn="0">
            <p:ph type="sldNum" sz="quarter" idx="15" hasCustomPrompt="0"/>
          </p:nvPr>
        </p:nvSpPr>
        <p:spPr bwMode="auto"/>
        <p:txBody>
          <a:bodyPr rtlCol="0"/>
          <a:lstStyle/>
          <a:p>
            <a:pPr>
              <a:defRPr/>
            </a:pPr>
            <a:fld id="{B5364171-7F02-46B9-8F16-16836150F500}" type="slidenum">
              <a:rPr lang="ru-RU"/>
              <a:t/>
            </a:fld>
            <a:endParaRPr lang="ru-RU"/>
          </a:p>
        </p:txBody>
      </p:sp>
      <p:sp>
        <p:nvSpPr>
          <p:cNvPr id="8" name="Нижний колонтитул 9" hidden="0"/>
          <p:cNvSpPr>
            <a:spLocks noGrp="1"/>
          </p:cNvSpPr>
          <p:nvPr isPhoto="0" userDrawn="0">
            <p:ph type="ftr" sz="quarter" idx="16" hasCustomPrompt="0"/>
          </p:nvPr>
        </p:nvSpPr>
        <p:spPr bwMode="auto"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secHead" userDrawn="1">
  <p:cSld name="Заголовок раздела">
    <p:bg>
      <p:bgRef idx="1001">
        <a:schemeClr val="bg2"/>
      </p:bgRef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2286000" y="5010149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>
          <a:xfrm rot="5400000">
            <a:off x="7763255" y="1170432"/>
            <a:ext cx="2286000" cy="381000"/>
          </a:xfrm>
        </p:spPr>
        <p:txBody>
          <a:bodyPr/>
          <a:lstStyle/>
          <a:p>
            <a:pPr>
              <a:defRPr/>
            </a:pPr>
            <a:fld id="{3C906A12-ECE5-4D62-A94C-B547667CE1EA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Прямоугольник 8" hidden="0"/>
          <p:cNvSpPr/>
          <p:nvPr isPhoto="0" userDrawn="0"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3999"/>
            </a:schemeClr>
          </a:solidFill>
          <a:ln w="381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Прямоугольник 9" hidden="0"/>
          <p:cNvSpPr/>
          <p:nvPr isPhoto="0" userDrawn="0"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Прямоугольник 10" hidden="0"/>
          <p:cNvSpPr/>
          <p:nvPr isPhoto="0" userDrawn="0"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Прямоугольник 11" hidden="0"/>
          <p:cNvSpPr/>
          <p:nvPr isPhoto="0" userDrawn="0"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Прямая соединительная линия 12" hidden="0"/>
          <p:cNvSpPr>
            <a:spLocks noChangeShapeType="1"/>
          </p:cNvSpPr>
          <p:nvPr isPhoto="0" userDrawn="0"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  <p:sp>
        <p:nvSpPr>
          <p:cNvPr id="13" name="Прямая соединительная линия 13" hidden="0"/>
          <p:cNvSpPr>
            <a:spLocks noChangeShapeType="1"/>
          </p:cNvSpPr>
          <p:nvPr isPhoto="0" userDrawn="0"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  <p:sp>
        <p:nvSpPr>
          <p:cNvPr id="14" name="Прямая соединительная линия 14" hidden="0"/>
          <p:cNvSpPr>
            <a:spLocks noChangeShapeType="1"/>
          </p:cNvSpPr>
          <p:nvPr isPhoto="0" userDrawn="0"/>
        </p:nvSpPr>
        <p:spPr bwMode="auto">
          <a:xfrm>
            <a:off x="854111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  <p:sp>
        <p:nvSpPr>
          <p:cNvPr id="15" name="Прямая соединительная линия 15" hidden="0"/>
          <p:cNvSpPr>
            <a:spLocks noChangeShapeType="1"/>
          </p:cNvSpPr>
          <p:nvPr isPhoto="0" userDrawn="0"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  <p:sp>
        <p:nvSpPr>
          <p:cNvPr id="16" name="Прямая соединительная линия 16" hidden="0"/>
          <p:cNvSpPr>
            <a:spLocks noChangeShapeType="1"/>
          </p:cNvSpPr>
          <p:nvPr isPhoto="0" userDrawn="0"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  <p:sp>
        <p:nvSpPr>
          <p:cNvPr id="17" name="Прямоугольник 17" hidden="0"/>
          <p:cNvSpPr/>
          <p:nvPr isPhoto="0" userDrawn="0"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Овал 18" hidden="0"/>
          <p:cNvSpPr/>
          <p:nvPr isPhoto="0" userDrawn="0"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Овал 19" hidden="0"/>
          <p:cNvSpPr/>
          <p:nvPr isPhoto="0" userDrawn="0"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Овал 20" hidden="0"/>
          <p:cNvSpPr/>
          <p:nvPr isPhoto="0" userDrawn="0"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Овал 21" hidden="0"/>
          <p:cNvSpPr/>
          <p:nvPr isPhoto="0" userDrawn="0"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Овал 22" hidden="0"/>
          <p:cNvSpPr/>
          <p:nvPr isPhoto="0" userDrawn="0"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Прямая соединительная линия 25" hidden="0"/>
          <p:cNvSpPr>
            <a:spLocks noChangeShapeType="1"/>
          </p:cNvSpPr>
          <p:nvPr isPhoto="0" userDrawn="0"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  <p:sp>
        <p:nvSpPr>
          <p:cNvPr id="24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pPr>
              <a:defRPr/>
            </a:pPr>
            <a:fld id="{B5364171-7F02-46B9-8F16-16836150F500}" type="slidenum">
              <a:rPr lang="ru-RU"/>
              <a:t/>
            </a:fld>
            <a:endParaRPr lang="ru-RU"/>
          </a:p>
        </p:txBody>
      </p:sp>
    </p:spTree>
  </p:cSld>
  <p:clrMapOvr>
    <a:overrideClrMapping accent1="accent1" accent2="accent2" accent3="accent3" accent4="accent4" accent5="accent5" accent6="accent6" bg1="dk1" bg2="dk2" folHlink="folHlink" hlink="hlink" tx1="lt1" tx2="lt2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Дата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3C906A12-ECE5-4D62-A94C-B547667CE1EA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B5364171-7F02-46B9-8F16-16836150F500}" type="slidenum">
              <a:rPr lang="ru-RU"/>
              <a:t/>
            </a:fld>
            <a:endParaRPr lang="ru-RU"/>
          </a:p>
        </p:txBody>
      </p:sp>
      <p:sp>
        <p:nvSpPr>
          <p:cNvPr id="8" name="Содержимое 8" hidden="0"/>
          <p:cNvSpPr>
            <a:spLocks noGrp="1"/>
          </p:cNvSpPr>
          <p:nvPr isPhoto="0" userDrawn="0">
            <p:ph sz="quarter" idx="1" hasCustomPrompt="0"/>
          </p:nvPr>
        </p:nvSpPr>
        <p:spPr bwMode="auto">
          <a:xfrm>
            <a:off x="457200" y="1600200"/>
            <a:ext cx="3657600" cy="457200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9" name="Содержимое 10" hidden="0"/>
          <p:cNvSpPr>
            <a:spLocks noGrp="1"/>
          </p:cNvSpPr>
          <p:nvPr isPhoto="0" userDrawn="0">
            <p:ph sz="quarter" idx="2" hasCustomPrompt="0"/>
          </p:nvPr>
        </p:nvSpPr>
        <p:spPr bwMode="auto">
          <a:xfrm>
            <a:off x="4270248" y="1600200"/>
            <a:ext cx="3657600" cy="457200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Дата 6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3C906A12-ECE5-4D62-A94C-B547667CE1EA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7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8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B5364171-7F02-46B9-8F16-16836150F500}" type="slidenum">
              <a:rPr lang="ru-RU"/>
              <a:t/>
            </a:fld>
            <a:endParaRPr lang="ru-RU"/>
          </a:p>
        </p:txBody>
      </p:sp>
      <p:sp>
        <p:nvSpPr>
          <p:cNvPr id="8" name="Содержимое 10" hidden="0"/>
          <p:cNvSpPr>
            <a:spLocks noGrp="1"/>
          </p:cNvSpPr>
          <p:nvPr isPhoto="0" userDrawn="0">
            <p:ph sz="quarter" idx="2" hasCustomPrompt="0"/>
          </p:nvPr>
        </p:nvSpPr>
        <p:spPr bwMode="auto">
          <a:xfrm>
            <a:off x="457200" y="2362199"/>
            <a:ext cx="3657600" cy="388620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9" name="Содержимое 12" hidden="0"/>
          <p:cNvSpPr>
            <a:spLocks noGrp="1"/>
          </p:cNvSpPr>
          <p:nvPr isPhoto="0" userDrawn="0">
            <p:ph sz="quarter" idx="4" hasCustomPrompt="0"/>
          </p:nvPr>
        </p:nvSpPr>
        <p:spPr bwMode="auto">
          <a:xfrm>
            <a:off x="4371975" y="2362199"/>
            <a:ext cx="3657600" cy="388620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Текст 11" hidden="0"/>
          <p:cNvSpPr>
            <a:spLocks noGrp="1"/>
          </p:cNvSpPr>
          <p:nvPr isPhoto="0" userDrawn="0">
            <p:ph type="body" sz="quarter" idx="1" hasCustomPrompt="0"/>
          </p:nvPr>
        </p:nvSpPr>
        <p:spPr bwMode="auto"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1" name="Текст 13" hidden="0"/>
          <p:cNvSpPr>
            <a:spLocks noGrp="1"/>
          </p:cNvSpPr>
          <p:nvPr isPhoto="0" userDrawn="0">
            <p:ph type="body" sz="quarter" idx="3" hasCustomPrompt="0"/>
          </p:nvPr>
        </p:nvSpPr>
        <p:spPr bwMode="auto"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Дата 5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 rtlCol="0"/>
          <a:lstStyle/>
          <a:p>
            <a:pPr>
              <a:defRPr/>
            </a:pPr>
            <a:fld id="{3C906A12-ECE5-4D62-A94C-B547667CE1EA}" type="datetimeFigureOut">
              <a:rPr lang="ru-RU"/>
              <a:t/>
            </a:fld>
            <a:endParaRPr lang="ru-RU"/>
          </a:p>
        </p:txBody>
      </p:sp>
      <p:sp>
        <p:nvSpPr>
          <p:cNvPr id="6" name="Номер слайда 6" hidden="0"/>
          <p:cNvSpPr>
            <a:spLocks noGrp="1"/>
          </p:cNvSpPr>
          <p:nvPr isPhoto="0" userDrawn="0">
            <p:ph type="sldNum" sz="quarter" idx="11" hasCustomPrompt="0"/>
          </p:nvPr>
        </p:nvSpPr>
        <p:spPr bwMode="auto"/>
        <p:txBody>
          <a:bodyPr rtlCol="0"/>
          <a:lstStyle/>
          <a:p>
            <a:pPr>
              <a:defRPr/>
            </a:pPr>
            <a:fld id="{B5364171-7F02-46B9-8F16-16836150F500}" type="slidenum">
              <a:rPr lang="ru-RU"/>
              <a:t/>
            </a:fld>
            <a:endParaRPr lang="ru-RU"/>
          </a:p>
        </p:txBody>
      </p:sp>
      <p:sp>
        <p:nvSpPr>
          <p:cNvPr id="7" name="Нижний колонтитул 7" hidden="0"/>
          <p:cNvSpPr>
            <a:spLocks noGrp="1"/>
          </p:cNvSpPr>
          <p:nvPr isPhoto="0" userDrawn="0">
            <p:ph type="ftr" sz="quarter" idx="12" hasCustomPrompt="0"/>
          </p:nvPr>
        </p:nvSpPr>
        <p:spPr bwMode="auto"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Дата 1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3C906A12-ECE5-4D62-A94C-B547667CE1EA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2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B5364171-7F02-46B9-8F16-16836150F50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objTx" userDrawn="1">
  <p:cSld name="Объект с подписью">
    <p:bg>
      <p:bgRef idx="1001">
        <a:schemeClr val="bg1"/>
      </p:bgRef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9" hidden="0"/>
          <p:cNvSpPr>
            <a:spLocks noChangeShapeType="1"/>
          </p:cNvSpPr>
          <p:nvPr isPhoto="0" userDrawn="0"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  <p:sp>
        <p:nvSpPr>
          <p:cNvPr id="5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6" name="Текст 2" hidden="0"/>
          <p:cNvSpPr>
            <a:spLocks noGrp="1"/>
          </p:cNvSpPr>
          <p:nvPr isPhoto="0" userDrawn="0">
            <p:ph type="body" idx="2" hasCustomPrompt="0"/>
          </p:nvPr>
        </p:nvSpPr>
        <p:spPr bwMode="auto"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Прямая соединительная линия 7" hidden="0"/>
          <p:cNvSpPr>
            <a:spLocks noChangeShapeType="1"/>
          </p:cNvSpPr>
          <p:nvPr isPhoto="0" userDrawn="0"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  <p:sp>
        <p:nvSpPr>
          <p:cNvPr id="8" name="Прямая соединительная линия 8" hidden="0"/>
          <p:cNvSpPr>
            <a:spLocks noChangeShapeType="1"/>
          </p:cNvSpPr>
          <p:nvPr isPhoto="0" userDrawn="0"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  <p:sp>
        <p:nvSpPr>
          <p:cNvPr id="9" name="Прямая соединительная линия 10" hidden="0"/>
          <p:cNvSpPr>
            <a:spLocks noChangeShapeType="1"/>
          </p:cNvSpPr>
          <p:nvPr isPhoto="0" userDrawn="0"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  <p:sp>
        <p:nvSpPr>
          <p:cNvPr id="10" name="Прямоугольник 11" hidden="0"/>
          <p:cNvSpPr/>
          <p:nvPr isPhoto="0" userDrawn="0"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Прямая соединительная линия 12" hidden="0"/>
          <p:cNvSpPr>
            <a:spLocks noChangeShapeType="1"/>
          </p:cNvSpPr>
          <p:nvPr isPhoto="0" userDrawn="0"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  <p:sp>
        <p:nvSpPr>
          <p:cNvPr id="12" name="Овал 13" hidden="0"/>
          <p:cNvSpPr/>
          <p:nvPr isPhoto="0" userDrawn="0"/>
        </p:nvSpPr>
        <p:spPr bwMode="auto"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Содержимое 17" hidden="0"/>
          <p:cNvSpPr>
            <a:spLocks noGrp="1"/>
          </p:cNvSpPr>
          <p:nvPr isPhoto="0" userDrawn="0">
            <p:ph sz="quarter" idx="1" hasCustomPrompt="0"/>
          </p:nvPr>
        </p:nvSpPr>
        <p:spPr bwMode="auto">
          <a:xfrm>
            <a:off x="304800" y="274320"/>
            <a:ext cx="5638800" cy="632764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4" name="Дата 20" hidden="0"/>
          <p:cNvSpPr>
            <a:spLocks noGrp="1"/>
          </p:cNvSpPr>
          <p:nvPr isPhoto="0" userDrawn="0">
            <p:ph type="dt" sz="half" idx="14" hasCustomPrompt="0"/>
          </p:nvPr>
        </p:nvSpPr>
        <p:spPr bwMode="auto"/>
        <p:txBody>
          <a:bodyPr rtlCol="0"/>
          <a:lstStyle/>
          <a:p>
            <a:pPr>
              <a:defRPr/>
            </a:pPr>
            <a:fld id="{3C906A12-ECE5-4D62-A94C-B547667CE1EA}" type="datetimeFigureOut">
              <a:rPr lang="ru-RU"/>
              <a:t/>
            </a:fld>
            <a:endParaRPr lang="ru-RU"/>
          </a:p>
        </p:txBody>
      </p:sp>
      <p:sp>
        <p:nvSpPr>
          <p:cNvPr id="15" name="Номер слайда 21" hidden="0"/>
          <p:cNvSpPr>
            <a:spLocks noGrp="1"/>
          </p:cNvSpPr>
          <p:nvPr isPhoto="0" userDrawn="0">
            <p:ph type="sldNum" sz="quarter" idx="15" hasCustomPrompt="0"/>
          </p:nvPr>
        </p:nvSpPr>
        <p:spPr bwMode="auto"/>
        <p:txBody>
          <a:bodyPr rtlCol="0"/>
          <a:lstStyle/>
          <a:p>
            <a:pPr>
              <a:defRPr/>
            </a:pPr>
            <a:fld id="{B5364171-7F02-46B9-8F16-16836150F500}" type="slidenum">
              <a:rPr lang="ru-RU"/>
              <a:t/>
            </a:fld>
            <a:endParaRPr lang="ru-RU"/>
          </a:p>
        </p:txBody>
      </p:sp>
      <p:sp>
        <p:nvSpPr>
          <p:cNvPr id="16" name="Нижний колонтитул 22" hidden="0"/>
          <p:cNvSpPr>
            <a:spLocks noGrp="1"/>
          </p:cNvSpPr>
          <p:nvPr isPhoto="0" userDrawn="0">
            <p:ph type="ftr" sz="quarter" idx="16" hasCustomPrompt="0"/>
          </p:nvPr>
        </p:nvSpPr>
        <p:spPr bwMode="auto"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overrideClrMapping accent1="accent1" accent2="accent2" accent3="accent3" accent4="accent4" accent5="accent5" accent6="accent6" bg1="lt1" bg2="lt2" folHlink="folHlink" hlink="hlink" tx1="dk1" tx2="dk2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picTx" userDrawn="1">
  <p:cSld name="Рисунок с подписью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8" hidden="0"/>
          <p:cNvSpPr>
            <a:spLocks noChangeShapeType="1"/>
          </p:cNvSpPr>
          <p:nvPr isPhoto="0" userDrawn="0"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  <p:sp>
        <p:nvSpPr>
          <p:cNvPr id="5" name="Овал 12" hidden="0"/>
          <p:cNvSpPr/>
          <p:nvPr isPhoto="0" userDrawn="0"/>
        </p:nvSpPr>
        <p:spPr bwMode="auto"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7" name="Рисунок 2" hidden="0"/>
          <p:cNvSpPr>
            <a:spLocks noGrp="1"/>
          </p:cNvSpPr>
          <p:nvPr isPhoto="0" userDrawn="0">
            <p:ph type="pic" idx="1" hasCustomPrompt="0"/>
          </p:nvPr>
        </p:nvSpPr>
        <p:spPr bwMode="auto">
          <a:xfrm>
            <a:off x="0" y="0"/>
            <a:ext cx="6172200" cy="6858000"/>
          </a:xfrm>
          <a:prstGeom prst="rect">
            <a:avLst/>
          </a:prstGeom>
          <a:solidFill>
            <a:schemeClr val="bg2"/>
          </a:solidFill>
          <a:ln w="1270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>
              <a:buFontTx/>
              <a:buNone/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8" name="Текст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9" name="Прямая соединительная линия 9" hidden="0"/>
          <p:cNvSpPr>
            <a:spLocks noChangeShapeType="1"/>
          </p:cNvSpPr>
          <p:nvPr isPhoto="0" userDrawn="0"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  <p:sp>
        <p:nvSpPr>
          <p:cNvPr id="10" name="Прямоугольник 10" hidden="0"/>
          <p:cNvSpPr/>
          <p:nvPr isPhoto="0" userDrawn="0"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Прямая соединительная линия 11" hidden="0"/>
          <p:cNvSpPr>
            <a:spLocks noChangeShapeType="1"/>
          </p:cNvSpPr>
          <p:nvPr isPhoto="0" userDrawn="0"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  <p:sp>
        <p:nvSpPr>
          <p:cNvPr id="12" name="Прямая соединительная линия 18" hidden="0"/>
          <p:cNvSpPr>
            <a:spLocks noChangeShapeType="1"/>
          </p:cNvSpPr>
          <p:nvPr isPhoto="0" userDrawn="0"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  <p:sp>
        <p:nvSpPr>
          <p:cNvPr id="13" name="Прямая соединительная линия 19" hidden="0"/>
          <p:cNvSpPr>
            <a:spLocks noChangeShapeType="1"/>
          </p:cNvSpPr>
          <p:nvPr isPhoto="0" userDrawn="0"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  <p:sp>
        <p:nvSpPr>
          <p:cNvPr id="14" name="Дата 16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 rtlCol="0"/>
          <a:lstStyle/>
          <a:p>
            <a:pPr>
              <a:defRPr/>
            </a:pPr>
            <a:fld id="{3C906A12-ECE5-4D62-A94C-B547667CE1EA}" type="datetimeFigureOut">
              <a:rPr lang="ru-RU"/>
              <a:t/>
            </a:fld>
            <a:endParaRPr lang="ru-RU"/>
          </a:p>
        </p:txBody>
      </p:sp>
      <p:sp>
        <p:nvSpPr>
          <p:cNvPr id="15" name="Номер слайда 17" hidden="0"/>
          <p:cNvSpPr>
            <a:spLocks noGrp="1"/>
          </p:cNvSpPr>
          <p:nvPr isPhoto="0" userDrawn="0">
            <p:ph type="sldNum" sz="quarter" idx="11" hasCustomPrompt="0"/>
          </p:nvPr>
        </p:nvSpPr>
        <p:spPr bwMode="auto"/>
        <p:txBody>
          <a:bodyPr rtlCol="0"/>
          <a:lstStyle/>
          <a:p>
            <a:pPr>
              <a:defRPr/>
            </a:pPr>
            <a:fld id="{B5364171-7F02-46B9-8F16-16836150F500}" type="slidenum">
              <a:rPr lang="ru-RU"/>
              <a:t/>
            </a:fld>
            <a:endParaRPr lang="ru-RU"/>
          </a:p>
        </p:txBody>
      </p:sp>
      <p:sp>
        <p:nvSpPr>
          <p:cNvPr id="16" name="Нижний колонтитул 20" hidden="0"/>
          <p:cNvSpPr>
            <a:spLocks noGrp="1"/>
          </p:cNvSpPr>
          <p:nvPr isPhoto="0" userDrawn="0">
            <p:ph type="ftr" sz="quarter" idx="12" hasCustomPrompt="0"/>
          </p:nvPr>
        </p:nvSpPr>
        <p:spPr bwMode="auto"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15" hidden="0"/>
          <p:cNvSpPr>
            <a:spLocks noChangeShapeType="1"/>
          </p:cNvSpPr>
          <p:nvPr isPhoto="0" userDrawn="0"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  <p:sp>
        <p:nvSpPr>
          <p:cNvPr id="5" name="Заголовок 2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6" name="Текст 1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13" hidden="0"/>
          <p:cNvSpPr>
            <a:spLocks noGrp="1"/>
          </p:cNvSpPr>
          <p:nvPr isPhoto="0" userDrawn="0">
            <p:ph type="dt" sz="half" idx="2" hasCustomPrompt="0"/>
          </p:nvPr>
        </p:nvSpPr>
        <p:spPr bwMode="auto"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C906A12-ECE5-4D62-A94C-B547667CE1EA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2" hidden="0"/>
          <p:cNvSpPr>
            <a:spLocks noGrp="1"/>
          </p:cNvSpPr>
          <p:nvPr isPhoto="0" userDrawn="0">
            <p:ph type="ftr" sz="quarter" idx="3" hasCustomPrompt="0"/>
          </p:nvPr>
        </p:nvSpPr>
        <p:spPr bwMode="auto"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Прямая соединительная линия 6" hidden="0"/>
          <p:cNvSpPr>
            <a:spLocks noChangeShapeType="1"/>
          </p:cNvSpPr>
          <p:nvPr isPhoto="0" userDrawn="0"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  <p:sp>
        <p:nvSpPr>
          <p:cNvPr id="10" name="Прямая соединительная линия 8" hidden="0"/>
          <p:cNvSpPr>
            <a:spLocks noChangeShapeType="1"/>
          </p:cNvSpPr>
          <p:nvPr isPhoto="0" userDrawn="0"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  <p:sp>
        <p:nvSpPr>
          <p:cNvPr id="11" name="Прямоугольник 9" hidden="0"/>
          <p:cNvSpPr/>
          <p:nvPr isPhoto="0" userDrawn="0"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Прямая соединительная линия 10" hidden="0"/>
          <p:cNvSpPr>
            <a:spLocks noChangeShapeType="1"/>
          </p:cNvSpPr>
          <p:nvPr isPhoto="0" userDrawn="0"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  <p:sp>
        <p:nvSpPr>
          <p:cNvPr id="13" name="Овал 11" hidden="0"/>
          <p:cNvSpPr/>
          <p:nvPr isPhoto="0" userDrawn="0"/>
        </p:nvSpPr>
        <p:spPr bwMode="auto"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Номер слайда 22" hidden="0"/>
          <p:cNvSpPr>
            <a:spLocks noGrp="1"/>
          </p:cNvSpPr>
          <p:nvPr isPhoto="0" userDrawn="0">
            <p:ph type="sldNum" sz="quarter" idx="4" hasCustomPrompt="0"/>
          </p:nvPr>
        </p:nvSpPr>
        <p:spPr bwMode="auto"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>
              <a:defRPr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5364171-7F02-46B9-8F16-16836150F500}" type="slidenum">
              <a:rPr lang="ru-RU"/>
              <a:t/>
            </a:fld>
            <a:endParaRPr lang="ru-RU"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>
        <a:spcBef>
          <a:spcPts val="0"/>
        </a:spcBef>
        <a:buNone/>
        <a:defRPr sz="3000" b="0" cap="small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>
        <a:spcBef>
          <a:spcPts val="600"/>
        </a:spcBef>
        <a:buClr>
          <a:schemeClr val="accent1"/>
        </a:buClr>
        <a:buSzPct val="70000"/>
        <a:buFont typeface="Wingdings"/>
        <a:buChar char="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>
        <a:spcBef>
          <a:spcPts val="0"/>
        </a:spcBef>
        <a:buClr>
          <a:schemeClr val="accent1"/>
        </a:buClr>
        <a:buSzPct val="80000"/>
        <a:buFont typeface="Wingdings 2"/>
        <a:buChar char=""/>
        <a:defRPr sz="21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>
        <a:spcBef>
          <a:spcPts val="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>
        <a:spcBef>
          <a:spcPts val="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>
        <a:spcBef>
          <a:spcPts val="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>
        <a:spcBef>
          <a:spcPts val="0"/>
        </a:spcBef>
        <a:buClr>
          <a:schemeClr val="accent1"/>
        </a:buClr>
        <a:buChar char="•"/>
        <a:defRPr sz="16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>
        <a:spcBef>
          <a:spcPts val="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sz="140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>
        <a:spcBef>
          <a:spcPts val="0"/>
        </a:spcBef>
        <a:buClr>
          <a:schemeClr val="accent2"/>
        </a:buClr>
        <a:buChar char="•"/>
        <a:defRPr sz="1400" cap="small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>
        <a:spcBef>
          <a:spcPts val="0"/>
        </a:spcBef>
        <a:buClr>
          <a:schemeClr val="accent1">
            <a:shade val="75000"/>
          </a:schemeClr>
        </a:buClr>
        <a:buChar char="•"/>
        <a:defRPr sz="14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 algn="l"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743200" algn="l"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200400" algn="l"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657600" algn="l">
        <a:defRPr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Relationship Id="rId3" Type="http://schemas.openxmlformats.org/officeDocument/2006/relationships/image" Target="../media/image44.jpg"/></Relationships>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Relationship Id="rId3" Type="http://schemas.openxmlformats.org/officeDocument/2006/relationships/image" Target="../media/image48.jpg"/></Relationships>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баннер 1,2х1м.tif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2411760" y="0"/>
            <a:ext cx="673224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Содержимое 2" hidden="0"/>
          <p:cNvSpPr>
            <a:spLocks noGrp="1"/>
          </p:cNvSpPr>
          <p:nvPr isPhoto="0" userDrawn="0">
            <p:ph sz="quarter" idx="1" hasCustomPrompt="0"/>
          </p:nvPr>
        </p:nvSpPr>
        <p:spPr bwMode="auto">
          <a:xfrm>
            <a:off x="-108520" y="188640"/>
            <a:ext cx="8856984" cy="2952328"/>
          </a:xfrm>
        </p:spPr>
        <p:txBody>
          <a:bodyPr>
            <a:noAutofit/>
          </a:bodyPr>
          <a:lstStyle/>
          <a:p>
            <a:pPr algn="just">
              <a:buNone/>
              <a:defRPr/>
            </a:pPr>
            <a:r>
              <a:rPr lang="ru-RU" sz="1400" b="1"/>
              <a:t>      </a:t>
            </a:r>
            <a:r>
              <a:rPr lang="ru-RU" sz="1800" b="1">
                <a:solidFill>
                  <a:srgbClr val="002060"/>
                </a:solidFill>
                <a:cs typeface="Aharoni"/>
              </a:rPr>
              <a:t>В настоящее время в России </a:t>
            </a:r>
            <a:r>
              <a:rPr lang="ru-RU" sz="1800" b="1">
                <a:solidFill>
                  <a:srgbClr val="002060"/>
                </a:solidFill>
                <a:cs typeface="Aharoni"/>
              </a:rPr>
              <a:t>работат</a:t>
            </a:r>
            <a:r>
              <a:rPr lang="ru-RU" sz="1800" b="1">
                <a:solidFill>
                  <a:srgbClr val="002060"/>
                </a:solidFill>
                <a:cs typeface="Aharoni"/>
              </a:rPr>
              <a:t> более 2,5 тысячи учреждений профессионально-технического начального образования и столько же учреждений среднего профессионального образования, в них учатся более 2 миллионов человек. Вопрос подготовки рабочих российские власти называют ключевым – стране крайне необходимы специалисты, которые работают в условиях высокотехнологичной промышленности, включая тех, кто занят эксплуатацией технически сложного современного производственного оборудования, а потому мы с большим вниманием и уважением относимся к тем, кто готовит так необходимые стране рабочие кадры. </a:t>
            </a:r>
            <a:endParaRPr lang="ru-RU" sz="1800">
              <a:solidFill>
                <a:srgbClr val="002060"/>
              </a:solidFill>
              <a:cs typeface="Aharoni"/>
            </a:endParaRPr>
          </a:p>
        </p:txBody>
      </p:sp>
      <p:pic>
        <p:nvPicPr>
          <p:cNvPr id="5" name="Picture 2" descr="F:\234.jpg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3275856" y="3429000"/>
            <a:ext cx="5400055" cy="321630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Текст 5" hidden="0"/>
          <p:cNvSpPr>
            <a:spLocks noGrp="1"/>
          </p:cNvSpPr>
          <p:nvPr isPhoto="0" userDrawn="0">
            <p:ph type="body" idx="2" hasCustomPrompt="0"/>
          </p:nvPr>
        </p:nvSpPr>
        <p:spPr bwMode="auto">
          <a:xfrm>
            <a:off x="251520" y="274320"/>
            <a:ext cx="8496944" cy="2146568"/>
          </a:xfrm>
        </p:spPr>
        <p:txBody>
          <a:bodyPr/>
          <a:lstStyle/>
          <a:p>
            <a:pPr algn="ctr">
              <a:defRPr/>
            </a:pPr>
            <a:r>
              <a:rPr lang="ru-RU" sz="2400" b="1">
                <a:solidFill>
                  <a:srgbClr val="002060"/>
                </a:solidFill>
              </a:rPr>
              <a:t>«</a:t>
            </a:r>
            <a:r>
              <a:rPr lang="ru-RU" sz="2400" b="1">
                <a:solidFill>
                  <a:srgbClr val="002060"/>
                </a:solidFill>
              </a:rPr>
              <a:t>Волгодонской</a:t>
            </a:r>
            <a:r>
              <a:rPr lang="ru-RU" sz="2400" b="1">
                <a:solidFill>
                  <a:srgbClr val="002060"/>
                </a:solidFill>
              </a:rPr>
              <a:t> техникум общественного питания и торговли» начал свою деятельность с 1981 года, как </a:t>
            </a:r>
            <a:r>
              <a:rPr lang="ru-RU" sz="2400" b="1">
                <a:solidFill>
                  <a:srgbClr val="002060"/>
                </a:solidFill>
              </a:rPr>
              <a:t>Волгодонское</a:t>
            </a:r>
            <a:r>
              <a:rPr lang="ru-RU" sz="2400" b="1">
                <a:solidFill>
                  <a:srgbClr val="002060"/>
                </a:solidFill>
              </a:rPr>
              <a:t> Техническое Училище № 79</a:t>
            </a:r>
            <a:endParaRPr/>
          </a:p>
          <a:p>
            <a:pPr>
              <a:defRPr/>
            </a:pPr>
            <a:endParaRPr lang="ru-RU"/>
          </a:p>
        </p:txBody>
      </p:sp>
      <p:pic>
        <p:nvPicPr>
          <p:cNvPr id="5" name="Picture 3" descr="F:\01.jpg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251519" y="1844823"/>
            <a:ext cx="7858993" cy="482453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sz="quarter" idx="1" hasCustomPrompt="0"/>
          </p:nvPr>
        </p:nvSpPr>
        <p:spPr bwMode="auto">
          <a:xfrm flipH="0" flipV="0">
            <a:off x="152242" y="116631"/>
            <a:ext cx="8596220" cy="1823975"/>
          </a:xfrm>
        </p:spPr>
        <p:txBody>
          <a:bodyPr/>
          <a:lstStyle/>
          <a:p>
            <a:pPr algn="ctr">
              <a:buNone/>
              <a:defRPr/>
            </a:pPr>
            <a:r>
              <a:rPr lang="ru-RU" sz="2200" b="1">
                <a:solidFill>
                  <a:srgbClr val="002060"/>
                </a:solidFill>
                <a:cs typeface="Aharoni"/>
              </a:rPr>
              <a:t> </a:t>
            </a:r>
            <a:r>
              <a:rPr lang="ru-RU" sz="2800" b="1">
                <a:solidFill>
                  <a:srgbClr val="002060"/>
                </a:solidFill>
                <a:cs typeface="Aharoni"/>
              </a:rPr>
              <a:t>1986 год-</a:t>
            </a:r>
            <a:r>
              <a:rPr lang="ru-RU" sz="2200" b="1">
                <a:solidFill>
                  <a:srgbClr val="002060"/>
                </a:solidFill>
                <a:cs typeface="Aharoni"/>
              </a:rPr>
              <a:t> ТУ № 79 объединилось с филиалом Ростовского кулинарного училища, которое готовило специалистов для предприятий торговли и общественного питания, и получило статус среднего профессионально-технического училища № 72 (СПТУ № 72)</a:t>
            </a:r>
            <a:endParaRPr/>
          </a:p>
          <a:p>
            <a:pPr>
              <a:defRPr/>
            </a:pPr>
            <a:endParaRPr lang="ru-RU"/>
          </a:p>
        </p:txBody>
      </p:sp>
      <p:pic>
        <p:nvPicPr>
          <p:cNvPr id="5" name="Picture 4" descr="F:\DSC04364.JPG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588434" y="2198761"/>
            <a:ext cx="7700116" cy="447059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Содержимое 2" hidden="0"/>
          <p:cNvSpPr>
            <a:spLocks noGrp="1"/>
          </p:cNvSpPr>
          <p:nvPr isPhoto="0" userDrawn="0">
            <p:ph sz="quarter" idx="1" hasCustomPrompt="0"/>
          </p:nvPr>
        </p:nvSpPr>
        <p:spPr bwMode="auto">
          <a:xfrm flipH="0" flipV="0">
            <a:off x="457200" y="260647"/>
            <a:ext cx="8003232" cy="6371244"/>
          </a:xfrm>
        </p:spPr>
        <p:txBody>
          <a:bodyPr/>
          <a:lstStyle/>
          <a:p>
            <a:pPr algn="ctr">
              <a:buNone/>
              <a:defRPr/>
            </a:pPr>
            <a:r>
              <a:rPr lang="ru-RU" sz="2200" b="1">
                <a:solidFill>
                  <a:srgbClr val="002060"/>
                </a:solidFill>
                <a:cs typeface="Aharoni"/>
              </a:rPr>
              <a:t>В конце 70-х годов, вместе со строительством нового города и завода «</a:t>
            </a:r>
            <a:r>
              <a:rPr lang="ru-RU" sz="2200" b="1">
                <a:solidFill>
                  <a:srgbClr val="002060"/>
                </a:solidFill>
                <a:cs typeface="Aharoni"/>
              </a:rPr>
              <a:t>Атоммаш</a:t>
            </a:r>
            <a:r>
              <a:rPr lang="ru-RU" sz="2200" b="1">
                <a:solidFill>
                  <a:srgbClr val="002060"/>
                </a:solidFill>
                <a:cs typeface="Aharoni"/>
              </a:rPr>
              <a:t>» в городе Волгодонске возникла необходимость открытия новых перерабатывающих предприятий: мясокомбината, консервного завода, предприятий по переработке рыбы и молока. Все они испытывали острую необходимость в рабочих кадрах, и именно эти предприятия в 1982 году приняли первых выпускников профессионального училища</a:t>
            </a:r>
            <a:endParaRPr>
              <a:solidFill>
                <a:srgbClr val="002060"/>
              </a:solidFill>
            </a:endParaRPr>
          </a:p>
          <a:p>
            <a:pPr>
              <a:defRPr/>
            </a:pPr>
            <a:endParaRPr lang="ru-RU"/>
          </a:p>
        </p:txBody>
      </p:sp>
      <p:pic>
        <p:nvPicPr>
          <p:cNvPr id="5" name="Picture 2" descr="F:\DSC04375.JPG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1567640" y="3409415"/>
            <a:ext cx="6035466" cy="326698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Содержимое 2" hidden="0"/>
          <p:cNvSpPr>
            <a:spLocks noGrp="1"/>
          </p:cNvSpPr>
          <p:nvPr isPhoto="0" userDrawn="0">
            <p:ph sz="quarter" idx="1" hasCustomPrompt="0"/>
          </p:nvPr>
        </p:nvSpPr>
        <p:spPr bwMode="auto">
          <a:xfrm>
            <a:off x="457200" y="404664"/>
            <a:ext cx="8363272" cy="4464496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2800" b="1">
                <a:solidFill>
                  <a:srgbClr val="7030A0"/>
                </a:solidFill>
              </a:rPr>
              <a:t>1993 год</a:t>
            </a:r>
            <a:r>
              <a:rPr lang="ru-RU" sz="2000" b="1">
                <a:solidFill>
                  <a:srgbClr val="7030A0"/>
                </a:solidFill>
              </a:rPr>
              <a:t>- Среднее Профессиональное Техническое Училище № 72 преобразовано в </a:t>
            </a:r>
            <a:r>
              <a:rPr lang="ru-RU" sz="2000" b="1">
                <a:solidFill>
                  <a:srgbClr val="7030A0"/>
                </a:solidFill>
              </a:rPr>
              <a:t>Волгодонское</a:t>
            </a:r>
            <a:r>
              <a:rPr lang="ru-RU" sz="2000" b="1">
                <a:solidFill>
                  <a:srgbClr val="7030A0"/>
                </a:solidFill>
              </a:rPr>
              <a:t> Профессиональное Училище -72 «Коммерческий лицей». До 2010 года учебное заведение готовило специалистов по интегрированным программам НПО и СПО</a:t>
            </a:r>
            <a:endParaRPr/>
          </a:p>
        </p:txBody>
      </p:sp>
      <p:pic>
        <p:nvPicPr>
          <p:cNvPr id="5" name="Picture 3" descr="F:\IMG_0029.jpg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827584" y="2132856"/>
            <a:ext cx="7128792" cy="472514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Содержимое 2" hidden="0"/>
          <p:cNvSpPr>
            <a:spLocks noGrp="1"/>
          </p:cNvSpPr>
          <p:nvPr isPhoto="0" userDrawn="0">
            <p:ph sz="quarter" idx="1" hasCustomPrompt="0"/>
          </p:nvPr>
        </p:nvSpPr>
        <p:spPr bwMode="auto">
          <a:xfrm>
            <a:off x="457200" y="332656"/>
            <a:ext cx="8435280" cy="2592288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2800" b="1">
                <a:solidFill>
                  <a:srgbClr val="7030A0"/>
                </a:solidFill>
                <a:cs typeface="Aharoni"/>
              </a:rPr>
              <a:t> 2011 год</a:t>
            </a:r>
            <a:r>
              <a:rPr lang="ru-RU" b="1">
                <a:solidFill>
                  <a:srgbClr val="7030A0"/>
                </a:solidFill>
                <a:cs typeface="Aharoni"/>
              </a:rPr>
              <a:t>- образовательное учреждение переименовано</a:t>
            </a:r>
            <a:r>
              <a:rPr lang="en-US" b="1">
                <a:solidFill>
                  <a:srgbClr val="7030A0"/>
                </a:solidFill>
                <a:latin typeface="Aharoni"/>
                <a:cs typeface="Aharoni"/>
              </a:rPr>
              <a:t>  </a:t>
            </a:r>
            <a:r>
              <a:rPr lang="ru-RU" b="1">
                <a:solidFill>
                  <a:srgbClr val="7030A0"/>
                </a:solidFill>
                <a:cs typeface="Aharoni"/>
              </a:rPr>
              <a:t>в государственное бюджетное образовательное учреждение начального профессионального образования Ростовской области профессиональный лицей № 72</a:t>
            </a:r>
            <a:endParaRPr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</p:txBody>
      </p:sp>
      <p:pic>
        <p:nvPicPr>
          <p:cNvPr id="5" name="Picture 2" descr="F:\20190629_113710_1562008457.jpg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971599" y="2276872"/>
            <a:ext cx="6888087" cy="440998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 algn="ctr">
              <a:defRPr/>
            </a:pPr>
            <a:r>
              <a:rPr lang="ru-RU" sz="2700">
                <a:solidFill>
                  <a:srgbClr val="002060"/>
                </a:solidFill>
                <a:latin typeface="Arial Black"/>
                <a:ea typeface="Arial Black"/>
                <a:cs typeface="Arial Black"/>
              </a:rPr>
              <a:t> </a:t>
            </a:r>
            <a:br>
              <a:rPr lang="ru-RU" sz="2700">
                <a:solidFill>
                  <a:srgbClr val="002060"/>
                </a:solidFill>
                <a:latin typeface="Arial Black"/>
                <a:ea typeface="Arial Black"/>
                <a:cs typeface="Arial Black"/>
              </a:rPr>
            </a:br>
            <a:r>
              <a:rPr lang="ru-RU" sz="2700">
                <a:solidFill>
                  <a:srgbClr val="002060"/>
                </a:solidFill>
                <a:latin typeface="Arial Black"/>
                <a:ea typeface="Arial Black"/>
                <a:cs typeface="Arial Black"/>
              </a:rPr>
              <a:t>2015 год- лицей № 72 получил статус </a:t>
            </a:r>
            <a:r>
              <a:rPr lang="ru-RU" sz="3600">
                <a:solidFill>
                  <a:srgbClr val="002060"/>
                </a:solidFill>
                <a:latin typeface="Arial Black"/>
                <a:ea typeface="Arial Black"/>
                <a:cs typeface="Arial Black"/>
              </a:rPr>
              <a:t>техникума</a:t>
            </a:r>
            <a:endParaRPr lang="ru-RU" sz="2700"/>
          </a:p>
        </p:txBody>
      </p:sp>
      <p:sp>
        <p:nvSpPr>
          <p:cNvPr id="5" name="Содержимое 7" hidden="0"/>
          <p:cNvSpPr>
            <a:spLocks noGrp="1"/>
          </p:cNvSpPr>
          <p:nvPr isPhoto="0" userDrawn="0">
            <p:ph sz="quarter" idx="1" hasCustomPrompt="0"/>
          </p:nvPr>
        </p:nvSpPr>
        <p:spPr bwMode="auto">
          <a:xfrm>
            <a:off x="457200" y="1600200"/>
            <a:ext cx="7467599" cy="4873752"/>
          </a:xfrm>
        </p:spPr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6" name="Picture 1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392593" y="1326378"/>
            <a:ext cx="7575490" cy="5163084"/>
          </a:xfrm>
          <a:prstGeom prst="rect">
            <a:avLst/>
          </a:prstGeom>
          <a:noFill/>
          <a:ln w="9525">
            <a:noFill/>
            <a:miter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Содержимое 2" hidden="0"/>
          <p:cNvSpPr>
            <a:spLocks noGrp="1"/>
          </p:cNvSpPr>
          <p:nvPr isPhoto="0" userDrawn="0">
            <p:ph sz="quarter" idx="1" hasCustomPrompt="0"/>
          </p:nvPr>
        </p:nvSpPr>
        <p:spPr bwMode="auto">
          <a:xfrm flipH="0" flipV="0">
            <a:off x="457199" y="106822"/>
            <a:ext cx="8291263" cy="2439111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2600" b="1">
                <a:solidFill>
                  <a:srgbClr val="7030A0"/>
                </a:solidFill>
              </a:rPr>
              <a:t> </a:t>
            </a:r>
            <a:r>
              <a:rPr lang="ru-RU" sz="2600" b="1">
                <a:solidFill>
                  <a:srgbClr val="002060"/>
                </a:solidFill>
              </a:rPr>
              <a:t>2021 год</a:t>
            </a:r>
            <a:r>
              <a:rPr lang="ru-RU" sz="2200" b="1">
                <a:solidFill>
                  <a:srgbClr val="002060"/>
                </a:solidFill>
              </a:rPr>
              <a:t>- наш техникум будет отмечать свой                          </a:t>
            </a:r>
            <a:r>
              <a:rPr lang="ru-RU" sz="2200" b="1">
                <a:solidFill>
                  <a:srgbClr val="002060"/>
                </a:solidFill>
              </a:rPr>
              <a:t>юбилей</a:t>
            </a:r>
            <a:r>
              <a:rPr lang="ru-RU" sz="2200" b="1">
                <a:solidFill>
                  <a:srgbClr val="002060"/>
                </a:solidFill>
              </a:rPr>
              <a:t>-</a:t>
            </a:r>
            <a:r>
              <a:rPr lang="ru-RU" sz="3600" b="1">
                <a:solidFill>
                  <a:srgbClr val="002060"/>
                </a:solidFill>
              </a:rPr>
              <a:t>  40</a:t>
            </a:r>
            <a:r>
              <a:rPr lang="ru-RU" sz="2200" b="1">
                <a:solidFill>
                  <a:srgbClr val="002060"/>
                </a:solidFill>
              </a:rPr>
              <a:t>   лет! </a:t>
            </a:r>
            <a:endParaRPr sz="2200" b="1">
              <a:solidFill>
                <a:srgbClr val="002060"/>
              </a:solidFill>
            </a:endParaRPr>
          </a:p>
          <a:p>
            <a:pPr marL="0" indent="0" algn="ctr">
              <a:buNone/>
              <a:defRPr/>
            </a:pPr>
            <a:r>
              <a:rPr lang="ru-RU" sz="2200" b="1">
                <a:solidFill>
                  <a:srgbClr val="002060"/>
                </a:solidFill>
              </a:rPr>
              <a:t>За  40-летнюю деятельность техникумом выпущено около 10 тысяч рабочих кадров с начальным профессиональным образованием и более 2-х тысяч специалистов со средним профессиональным образованием</a:t>
            </a:r>
            <a:endParaRPr sz="2200" b="1">
              <a:solidFill>
                <a:srgbClr val="002060"/>
              </a:solidFill>
            </a:endParaRPr>
          </a:p>
          <a:p>
            <a:pPr marL="0" indent="0" algn="ctr">
              <a:buNone/>
              <a:defRPr/>
            </a:pPr>
            <a:endParaRPr/>
          </a:p>
          <a:p>
            <a:pPr>
              <a:defRPr/>
            </a:pPr>
            <a:endParaRPr lang="ru-RU"/>
          </a:p>
        </p:txBody>
      </p:sp>
      <p:pic>
        <p:nvPicPr>
          <p:cNvPr id="5" name="Picture 2" descr="F:\Коллажи\коллаж дз1.jpg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1331640" y="2590443"/>
            <a:ext cx="6494014" cy="403423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Содержимое 2" hidden="0"/>
          <p:cNvSpPr>
            <a:spLocks noGrp="1"/>
          </p:cNvSpPr>
          <p:nvPr isPhoto="0" userDrawn="0">
            <p:ph sz="quarter" idx="1" hasCustomPrompt="0"/>
          </p:nvPr>
        </p:nvSpPr>
        <p:spPr bwMode="auto">
          <a:xfrm>
            <a:off x="457200" y="116632"/>
            <a:ext cx="8219256" cy="3312368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1800" b="1">
                <a:solidFill>
                  <a:srgbClr val="7030A0"/>
                </a:solidFill>
                <a:cs typeface="Aharoni"/>
              </a:rPr>
              <a:t>ГБПОУ РО «Волгодонский техникум общественного питания и торговли» сегодня является крупным образовательным учреждением</a:t>
            </a:r>
            <a:r>
              <a:rPr lang="en-US" sz="1800" b="1">
                <a:solidFill>
                  <a:srgbClr val="7030A0"/>
                </a:solidFill>
                <a:latin typeface="Aharoni"/>
                <a:cs typeface="Aharoni"/>
              </a:rPr>
              <a:t> </a:t>
            </a:r>
            <a:r>
              <a:rPr lang="ru-RU" sz="1800" b="1">
                <a:solidFill>
                  <a:srgbClr val="7030A0"/>
                </a:solidFill>
                <a:cs typeface="Aharoni"/>
              </a:rPr>
              <a:t> с современной учебно-производственной и материально-технической базой, где работают квалифицированные работники, потенциал которых способен обеспечить подготовку специалистов в соответствии с требованиями федеральных государственных образовательных стандартов среднего профессионального образования</a:t>
            </a:r>
            <a:endParaRPr sz="1800" b="1">
              <a:solidFill>
                <a:srgbClr val="7030A0"/>
              </a:solidFill>
              <a:cs typeface="Aharoni"/>
            </a:endParaRPr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757569" y="2430210"/>
            <a:ext cx="7522079" cy="42372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" name="Picture 3" descr="F:\Коллажи\HoReCa Don.jpg" hidden="0"/>
          <p:cNvPicPr>
            <a:picLocks noChangeAspect="1" noChangeArrowheads="1" noGrp="1"/>
          </p:cNvPicPr>
          <p:nvPr isPhoto="0" userDrawn="0">
            <p:ph sz="quarter" idx="1" hasCustomPrompt="0"/>
          </p:nvPr>
        </p:nvPicPr>
        <p:blipFill>
          <a:blip r:embed="rId2"/>
          <a:stretch/>
        </p:blipFill>
        <p:spPr bwMode="auto">
          <a:xfrm>
            <a:off x="0" y="0"/>
            <a:ext cx="8892479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ctrTitle" hasCustomPrompt="0"/>
          </p:nvPr>
        </p:nvSpPr>
        <p:spPr bwMode="auto"/>
        <p:txBody>
          <a:bodyPr/>
          <a:lstStyle/>
          <a:p>
            <a:pPr algn="ctr">
              <a:defRPr/>
            </a:pPr>
            <a:br>
              <a:rPr lang="ru-RU" sz="2700" b="1"/>
            </a:br>
            <a:br>
              <a:rPr lang="ru-RU" sz="2700" b="1"/>
            </a:br>
            <a:r>
              <a:rPr lang="ru-RU" sz="2700" b="1"/>
              <a:t> </a:t>
            </a:r>
            <a:br>
              <a:rPr lang="ru-RU" sz="2700" b="1"/>
            </a:br>
            <a:br>
              <a:rPr lang="ru-RU" sz="2700" b="1"/>
            </a:br>
            <a:br>
              <a:rPr lang="ru-RU" sz="2700" b="1"/>
            </a:br>
            <a:br>
              <a:rPr lang="ru-RU" sz="2700" b="1"/>
            </a:br>
            <a:br>
              <a:rPr lang="ru-RU" sz="2700" b="1"/>
            </a:br>
            <a:br>
              <a:rPr lang="ru-RU" sz="2700" b="1"/>
            </a:br>
            <a:br>
              <a:rPr lang="ru-RU" sz="2700" b="1"/>
            </a:br>
            <a:br>
              <a:rPr lang="ru-RU" sz="2700" b="1"/>
            </a:br>
            <a:br>
              <a:rPr lang="ru-RU" sz="2700" b="1"/>
            </a:br>
            <a:endParaRPr lang="ru-RU" sz="3600" b="1">
              <a:solidFill>
                <a:srgbClr val="FF0000"/>
              </a:solidFill>
              <a:cs typeface="Aharoni"/>
            </a:endParaRPr>
          </a:p>
        </p:txBody>
      </p:sp>
      <p:sp>
        <p:nvSpPr>
          <p:cNvPr id="5" name="Содержимое 2" hidden="0"/>
          <p:cNvSpPr>
            <a:spLocks noGrp="1"/>
          </p:cNvSpPr>
          <p:nvPr isPhoto="0" userDrawn="0">
            <p:ph type="subTitle" idx="1" hasCustomPrompt="0"/>
          </p:nvPr>
        </p:nvSpPr>
        <p:spPr bwMode="auto">
          <a:xfrm flipH="0" flipV="0">
            <a:off x="1547663" y="332655"/>
            <a:ext cx="7426331" cy="3456383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 algn="ctr">
              <a:lnSpc>
                <a:spcPct val="95000"/>
              </a:lnSpc>
              <a:buNone/>
              <a:defRPr/>
            </a:pPr>
            <a:r>
              <a:rPr lang="ru-RU" sz="8800" b="1">
                <a:solidFill>
                  <a:srgbClr val="FF0000"/>
                </a:solidFill>
                <a:latin typeface="Arial Black"/>
                <a:cs typeface="Aharoni"/>
              </a:rPr>
              <a:t>80</a:t>
            </a:r>
            <a:r>
              <a:rPr lang="ru-RU" sz="5200" b="1">
                <a:solidFill>
                  <a:srgbClr val="FF0000"/>
                </a:solidFill>
                <a:latin typeface="Arial Black"/>
                <a:cs typeface="Aharoni"/>
              </a:rPr>
              <a:t> лет </a:t>
            </a:r>
            <a:br>
              <a:rPr lang="ru-RU" sz="5200" b="1">
                <a:solidFill>
                  <a:srgbClr val="FF0000"/>
                </a:solidFill>
                <a:latin typeface="Arial Black"/>
                <a:cs typeface="Aharoni"/>
              </a:rPr>
            </a:br>
            <a:r>
              <a:rPr lang="ru-RU" sz="3600" b="1">
                <a:solidFill>
                  <a:srgbClr val="FF0000"/>
                </a:solidFill>
                <a:latin typeface="Arial Black"/>
                <a:cs typeface="Aharoni"/>
              </a:rPr>
              <a:t>профтехобразованию</a:t>
            </a:r>
            <a:r>
              <a:rPr lang="ru-RU" sz="5200" b="1">
                <a:solidFill>
                  <a:srgbClr val="FF0000"/>
                </a:solidFill>
                <a:latin typeface="Arial Black"/>
                <a:cs typeface="Aharoni"/>
              </a:rPr>
              <a:t> </a:t>
            </a:r>
            <a:r>
              <a:rPr lang="ru-RU" sz="7000" b="1">
                <a:solidFill>
                  <a:srgbClr val="FF0000"/>
                </a:solidFill>
                <a:latin typeface="Arial Black"/>
                <a:cs typeface="Aharoni"/>
              </a:rPr>
              <a:t>России </a:t>
            </a:r>
            <a:endParaRPr sz="1400"/>
          </a:p>
          <a:p>
            <a:pPr algn="ctr">
              <a:lnSpc>
                <a:spcPct val="80000"/>
              </a:lnSpc>
              <a:buNone/>
              <a:defRPr/>
            </a:pPr>
            <a:endParaRPr lang="ru-RU" sz="4600">
              <a:solidFill>
                <a:srgbClr val="FF0000"/>
              </a:solidFill>
              <a:latin typeface="Arial Black"/>
              <a:cs typeface="Aharoni"/>
            </a:endParaRPr>
          </a:p>
          <a:p>
            <a:pPr algn="ctr">
              <a:lnSpc>
                <a:spcPct val="80000"/>
              </a:lnSpc>
              <a:buNone/>
              <a:defRPr/>
            </a:pPr>
            <a:endParaRPr lang="ru-RU" sz="4600" b="1">
              <a:solidFill>
                <a:srgbClr val="FF0000"/>
              </a:solidFill>
              <a:latin typeface="Arial Black"/>
              <a:cs typeface="Aharoni"/>
            </a:endParaRPr>
          </a:p>
          <a:p>
            <a:pPr algn="ctr">
              <a:lnSpc>
                <a:spcPct val="80000"/>
              </a:lnSpc>
              <a:buNone/>
              <a:defRPr/>
            </a:pPr>
            <a:endParaRPr lang="ru-RU" sz="3100">
              <a:latin typeface="Arial Black"/>
              <a:cs typeface="Aharoni"/>
            </a:endParaRPr>
          </a:p>
        </p:txBody>
      </p:sp>
      <p:pic>
        <p:nvPicPr>
          <p:cNvPr id="6" name="Picture 1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3374719" y="3896754"/>
            <a:ext cx="3649160" cy="2772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" name="Picture 3" descr="F:\Коллажи\коллаж ворлдскиллс.jpg" hidden="0"/>
          <p:cNvPicPr>
            <a:picLocks noChangeAspect="1" noChangeArrowheads="1" noGrp="1"/>
          </p:cNvPicPr>
          <p:nvPr isPhoto="0" userDrawn="0">
            <p:ph sz="quarter" idx="1" hasCustomPrompt="0"/>
          </p:nvPr>
        </p:nvPicPr>
        <p:blipFill>
          <a:blip r:embed="rId2"/>
          <a:stretch/>
        </p:blipFill>
        <p:spPr bwMode="auto">
          <a:xfrm>
            <a:off x="0" y="0"/>
            <a:ext cx="889248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" name="Picture 2" hidden="0"/>
          <p:cNvPicPr>
            <a:picLocks noChangeAspect="1" noChangeArrowheads="1" noGrp="1"/>
          </p:cNvPicPr>
          <p:nvPr isPhoto="0" userDrawn="0">
            <p:ph sz="quarter" idx="1" hasCustomPrompt="0"/>
          </p:nvPr>
        </p:nvPicPr>
        <p:blipFill>
          <a:blip r:embed="rId2"/>
          <a:stretch/>
        </p:blipFill>
        <p:spPr bwMode="auto">
          <a:xfrm>
            <a:off x="0" y="0"/>
            <a:ext cx="882047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" name="Picture 2" hidden="0"/>
          <p:cNvPicPr>
            <a:picLocks noChangeAspect="1" noChangeArrowheads="1" noGrp="1"/>
          </p:cNvPicPr>
          <p:nvPr isPhoto="0" userDrawn="0">
            <p:ph sz="quarter" idx="1" hasCustomPrompt="0"/>
          </p:nvPr>
        </p:nvPicPr>
        <p:blipFill>
          <a:blip r:embed="rId2"/>
          <a:stretch/>
        </p:blipFill>
        <p:spPr bwMode="auto">
          <a:xfrm>
            <a:off x="0" y="0"/>
            <a:ext cx="89644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" name="Picture 2" descr="F:\Коллажи\коллаж (4).jpg" hidden="0"/>
          <p:cNvPicPr>
            <a:picLocks noChangeAspect="1" noChangeArrowheads="1" noGrp="1"/>
          </p:cNvPicPr>
          <p:nvPr isPhoto="0" userDrawn="0">
            <p:ph sz="quarter" idx="1" hasCustomPrompt="0"/>
          </p:nvPr>
        </p:nvPicPr>
        <p:blipFill>
          <a:blip r:embed="rId2"/>
          <a:stretch/>
        </p:blipFill>
        <p:spPr bwMode="auto">
          <a:xfrm>
            <a:off x="0" y="0"/>
            <a:ext cx="8820472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" name="Picture 2" descr="F:\Коллажи\коллаж втитбид.jpg" hidden="0"/>
          <p:cNvPicPr>
            <a:picLocks noChangeAspect="1" noChangeArrowheads="1" noGrp="1"/>
          </p:cNvPicPr>
          <p:nvPr isPhoto="0" userDrawn="0">
            <p:ph sz="quarter" idx="1" hasCustomPrompt="0"/>
          </p:nvPr>
        </p:nvPicPr>
        <p:blipFill>
          <a:blip r:embed="rId2"/>
          <a:stretch/>
        </p:blipFill>
        <p:spPr bwMode="auto">
          <a:xfrm>
            <a:off x="0" y="0"/>
            <a:ext cx="889248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" name="Picture 2" hidden="0"/>
          <p:cNvPicPr>
            <a:picLocks noChangeAspect="1" noChangeArrowheads="1" noGrp="1"/>
          </p:cNvPicPr>
          <p:nvPr isPhoto="0" userDrawn="0">
            <p:ph sz="quarter" idx="1" hasCustomPrompt="0"/>
          </p:nvPr>
        </p:nvPicPr>
        <p:blipFill>
          <a:blip r:embed="rId2"/>
          <a:stretch/>
        </p:blipFill>
        <p:spPr bwMode="auto">
          <a:xfrm>
            <a:off x="0" y="0"/>
            <a:ext cx="882047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" name="Picture 2" descr="F:\Коллажи\бизнес фестиваль коллаж2.jpg" hidden="0"/>
          <p:cNvPicPr>
            <a:picLocks noChangeAspect="1" noChangeArrowheads="1" noGrp="1"/>
          </p:cNvPicPr>
          <p:nvPr isPhoto="0" userDrawn="0">
            <p:ph sz="quarter" idx="1" hasCustomPrompt="0"/>
          </p:nvPr>
        </p:nvPicPr>
        <p:blipFill>
          <a:blip r:embed="rId2"/>
          <a:stretch/>
        </p:blipFill>
        <p:spPr bwMode="auto">
          <a:xfrm>
            <a:off x="0" y="0"/>
            <a:ext cx="8820472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" name="Picture 2" descr="F:\Коллажи\коллаж свет добра.jpg" hidden="0"/>
          <p:cNvPicPr>
            <a:picLocks noChangeAspect="1" noChangeArrowheads="1" noGrp="1"/>
          </p:cNvPicPr>
          <p:nvPr isPhoto="0" userDrawn="0">
            <p:ph sz="quarter" idx="1" hasCustomPrompt="0"/>
          </p:nvPr>
        </p:nvPicPr>
        <p:blipFill>
          <a:blip r:embed="rId2"/>
          <a:stretch/>
        </p:blipFill>
        <p:spPr bwMode="auto">
          <a:xfrm>
            <a:off x="0" y="0"/>
            <a:ext cx="889248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" name="Picture 2" hidden="0"/>
          <p:cNvPicPr>
            <a:picLocks noChangeAspect="1" noChangeArrowheads="1" noGrp="1"/>
          </p:cNvPicPr>
          <p:nvPr isPhoto="0" userDrawn="0">
            <p:ph sz="quarter" idx="1" hasCustomPrompt="0"/>
          </p:nvPr>
        </p:nvPicPr>
        <p:blipFill>
          <a:blip r:embed="rId2"/>
          <a:stretch/>
        </p:blipFill>
        <p:spPr bwMode="auto">
          <a:xfrm>
            <a:off x="0" y="0"/>
            <a:ext cx="874846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" name="Picture 2" hidden="0"/>
          <p:cNvPicPr>
            <a:picLocks noChangeAspect="1" noChangeArrowheads="1" noGrp="1"/>
          </p:cNvPicPr>
          <p:nvPr isPhoto="0" userDrawn="0">
            <p:ph sz="quarter" idx="1" hasCustomPrompt="0"/>
          </p:nvPr>
        </p:nvPicPr>
        <p:blipFill>
          <a:blip r:embed="rId2"/>
          <a:stretch/>
        </p:blipFill>
        <p:spPr bwMode="auto">
          <a:xfrm>
            <a:off x="0" y="0"/>
            <a:ext cx="88924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 flipH="0" flipV="0">
            <a:off x="561728" y="326437"/>
            <a:ext cx="7970710" cy="848608"/>
          </a:xfrm>
        </p:spPr>
        <p:txBody>
          <a:bodyPr/>
          <a:lstStyle/>
          <a:p>
            <a:pPr>
              <a:defRPr/>
            </a:pPr>
            <a:r>
              <a:rPr lang="ru-RU" sz="1800" b="1" i="1">
                <a:solidFill>
                  <a:srgbClr val="002060"/>
                </a:solidFill>
              </a:rPr>
              <a:t>« Специалист-это тот, кто знает очень много  об очень малом»  </a:t>
            </a:r>
            <a:br>
              <a:rPr lang="ru-RU" sz="1800" b="1" i="1">
                <a:solidFill>
                  <a:srgbClr val="002060"/>
                </a:solidFill>
              </a:rPr>
            </a:br>
            <a:r>
              <a:rPr lang="ru-RU" sz="1800" b="1" i="1">
                <a:solidFill>
                  <a:srgbClr val="002060"/>
                </a:solidFill>
              </a:rPr>
              <a:t>                                                                                                     </a:t>
            </a:r>
            <a:r>
              <a:rPr lang="ru-RU" sz="1800" b="1" i="1">
                <a:solidFill>
                  <a:srgbClr val="002060"/>
                </a:solidFill>
              </a:rPr>
              <a:t>Батрел</a:t>
            </a:r>
            <a:r>
              <a:rPr lang="ru-RU" sz="1800" b="1" i="1">
                <a:solidFill>
                  <a:srgbClr val="002060"/>
                </a:solidFill>
              </a:rPr>
              <a:t> Н.</a:t>
            </a:r>
            <a:endParaRPr lang="ru-RU" sz="1800" b="1" i="1">
              <a:solidFill>
                <a:srgbClr val="002060"/>
              </a:solidFill>
            </a:endParaRPr>
          </a:p>
        </p:txBody>
      </p:sp>
      <p:sp>
        <p:nvSpPr>
          <p:cNvPr id="5" name="Содержимое 2" hidden="0"/>
          <p:cNvSpPr>
            <a:spLocks noGrp="1"/>
          </p:cNvSpPr>
          <p:nvPr isPhoto="0" userDrawn="0">
            <p:ph sz="quarter" idx="1" hasCustomPrompt="0"/>
          </p:nvPr>
        </p:nvSpPr>
        <p:spPr bwMode="auto">
          <a:xfrm flipH="0" flipV="0">
            <a:off x="457199" y="4780922"/>
            <a:ext cx="7931223" cy="2077077"/>
          </a:xfrm>
        </p:spPr>
        <p:txBody>
          <a:bodyPr/>
          <a:lstStyle/>
          <a:p>
            <a:pPr>
              <a:lnSpc>
                <a:spcPct val="104999"/>
              </a:lnSpc>
              <a:buNone/>
              <a:defRPr/>
            </a:pPr>
            <a:r>
              <a:rPr lang="ru-RU" sz="2000" b="1">
                <a:solidFill>
                  <a:srgbClr val="002060"/>
                </a:solidFill>
              </a:rPr>
              <a:t>«</a:t>
            </a:r>
            <a:r>
              <a:rPr lang="ru-RU" sz="2000" b="1" i="1">
                <a:solidFill>
                  <a:srgbClr val="002060"/>
                </a:solidFill>
              </a:rPr>
              <a:t>Самым близким к естественному состоянию из всех тех занятий,</a:t>
            </a:r>
            <a:r>
              <a:rPr lang="ru-RU" sz="2000" b="1">
                <a:solidFill>
                  <a:srgbClr val="002060"/>
                </a:solidFill>
              </a:rPr>
              <a:t> </a:t>
            </a:r>
            <a:r>
              <a:rPr lang="ru-RU" sz="2000" b="1" i="1">
                <a:solidFill>
                  <a:srgbClr val="002060"/>
                </a:solidFill>
              </a:rPr>
              <a:t>которые способны</a:t>
            </a:r>
            <a:r>
              <a:rPr lang="ru-RU" sz="2000" b="1">
                <a:solidFill>
                  <a:srgbClr val="002060"/>
                </a:solidFill>
              </a:rPr>
              <a:t> </a:t>
            </a:r>
            <a:r>
              <a:rPr lang="ru-RU" sz="2000" b="1" i="1">
                <a:solidFill>
                  <a:srgbClr val="002060"/>
                </a:solidFill>
              </a:rPr>
              <a:t>обеспечить существование человека, является труд его рук. Из всех общественных положений самое независимое от судьбы и от людей — положение ремесленника</a:t>
            </a:r>
            <a:r>
              <a:rPr lang="ru-RU" sz="2000" b="1">
                <a:solidFill>
                  <a:srgbClr val="002060"/>
                </a:solidFill>
              </a:rPr>
              <a:t>».</a:t>
            </a:r>
            <a:endParaRPr lang="ru-RU" sz="2000">
              <a:solidFill>
                <a:srgbClr val="002060"/>
              </a:solidFill>
            </a:endParaRPr>
          </a:p>
          <a:p>
            <a:pPr>
              <a:lnSpc>
                <a:spcPct val="104999"/>
              </a:lnSpc>
              <a:buNone/>
              <a:defRPr/>
            </a:pPr>
            <a:r>
              <a:rPr lang="ru-RU" sz="2000">
                <a:solidFill>
                  <a:srgbClr val="002060"/>
                </a:solidFill>
              </a:rPr>
              <a:t>                                                                                    </a:t>
            </a:r>
            <a:r>
              <a:rPr lang="ru-RU" sz="2000" b="1">
                <a:solidFill>
                  <a:srgbClr val="002060"/>
                </a:solidFill>
              </a:rPr>
              <a:t>Жак Руссо</a:t>
            </a:r>
            <a:endParaRPr lang="ru-RU" sz="2000">
              <a:solidFill>
                <a:srgbClr val="002060"/>
              </a:solidFill>
            </a:endParaRPr>
          </a:p>
        </p:txBody>
      </p:sp>
      <p:pic>
        <p:nvPicPr>
          <p:cNvPr id="6" name="Picture 1" descr="C:\Users\Admin\Desktop\Новая папка\eed8522472e1c9edc79e596e610c1d00.jpg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1115615" y="1124743"/>
            <a:ext cx="6612117" cy="3548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" name="Picture 2" hidden="0"/>
          <p:cNvPicPr>
            <a:picLocks noChangeAspect="1" noChangeArrowheads="1" noGrp="1"/>
          </p:cNvPicPr>
          <p:nvPr isPhoto="0" userDrawn="0">
            <p:ph sz="quarter" idx="1" hasCustomPrompt="0"/>
          </p:nvPr>
        </p:nvPicPr>
        <p:blipFill>
          <a:blip r:embed="rId2"/>
          <a:stretch/>
        </p:blipFill>
        <p:spPr bwMode="auto">
          <a:xfrm>
            <a:off x="0" y="0"/>
            <a:ext cx="874846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" name="Picture 2" hidden="0"/>
          <p:cNvPicPr>
            <a:picLocks noChangeAspect="1" noChangeArrowheads="1" noGrp="1"/>
          </p:cNvPicPr>
          <p:nvPr isPhoto="0" userDrawn="0">
            <p:ph sz="quarter" idx="1" hasCustomPrompt="0"/>
          </p:nvPr>
        </p:nvPicPr>
        <p:blipFill>
          <a:blip r:embed="rId2"/>
          <a:stretch/>
        </p:blipFill>
        <p:spPr bwMode="auto">
          <a:xfrm>
            <a:off x="0" y="0"/>
            <a:ext cx="882047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" name="Picture 2" descr="F:\Коллажи\коллаж День матери.jpg" hidden="0"/>
          <p:cNvPicPr>
            <a:picLocks noChangeAspect="1" noChangeArrowheads="1" noGrp="1"/>
          </p:cNvPicPr>
          <p:nvPr isPhoto="0" userDrawn="0">
            <p:ph sz="quarter" idx="1" hasCustomPrompt="0"/>
          </p:nvPr>
        </p:nvPicPr>
        <p:blipFill>
          <a:blip r:embed="rId2"/>
          <a:stretch/>
        </p:blipFill>
        <p:spPr bwMode="auto">
          <a:xfrm>
            <a:off x="0" y="0"/>
            <a:ext cx="8820472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" name="Picture 2" descr="F:\Коллажи\КОЛЛАЖ (3).jpg" hidden="0"/>
          <p:cNvPicPr>
            <a:picLocks noChangeAspect="1" noChangeArrowheads="1" noGrp="1"/>
          </p:cNvPicPr>
          <p:nvPr isPhoto="0" userDrawn="0">
            <p:ph sz="quarter" idx="1" hasCustomPrompt="0"/>
          </p:nvPr>
        </p:nvPicPr>
        <p:blipFill>
          <a:blip r:embed="rId2"/>
          <a:stretch/>
        </p:blipFill>
        <p:spPr bwMode="auto">
          <a:xfrm>
            <a:off x="0" y="0"/>
            <a:ext cx="889248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" name="Picture 2" descr="F:\Коллажи\коллаж 1.jpg" hidden="0"/>
          <p:cNvPicPr>
            <a:picLocks noChangeAspect="1" noChangeArrowheads="1" noGrp="1"/>
          </p:cNvPicPr>
          <p:nvPr isPhoto="0" userDrawn="0">
            <p:ph sz="quarter" idx="1" hasCustomPrompt="0"/>
          </p:nvPr>
        </p:nvPicPr>
        <p:blipFill>
          <a:blip r:embed="rId2"/>
          <a:stretch/>
        </p:blipFill>
        <p:spPr bwMode="auto">
          <a:xfrm>
            <a:off x="0" y="44624"/>
            <a:ext cx="8820472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Содержимое 2" hidden="0"/>
          <p:cNvSpPr>
            <a:spLocks noGrp="1"/>
          </p:cNvSpPr>
          <p:nvPr isPhoto="0" userDrawn="0">
            <p:ph sz="quarter" idx="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6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0" y="0"/>
            <a:ext cx="88924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" name="Picture 2" descr="F:\Коллажи\Самбекские высоты.jpg" hidden="0"/>
          <p:cNvPicPr>
            <a:picLocks noChangeAspect="1" noChangeArrowheads="1" noGrp="1"/>
          </p:cNvPicPr>
          <p:nvPr isPhoto="0" userDrawn="0">
            <p:ph sz="quarter" idx="1" hasCustomPrompt="0"/>
          </p:nvPr>
        </p:nvPicPr>
        <p:blipFill>
          <a:blip r:embed="rId2"/>
          <a:stretch/>
        </p:blipFill>
        <p:spPr bwMode="auto">
          <a:xfrm>
            <a:off x="0" y="0"/>
            <a:ext cx="8892479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" name="Picture 2" descr="F:\Коллажи\коллаж библиотека №3.jpg" hidden="0"/>
          <p:cNvPicPr>
            <a:picLocks noChangeAspect="1" noChangeArrowheads="1" noGrp="1"/>
          </p:cNvPicPr>
          <p:nvPr isPhoto="0" userDrawn="0">
            <p:ph sz="quarter" idx="1" hasCustomPrompt="0"/>
          </p:nvPr>
        </p:nvPicPr>
        <p:blipFill>
          <a:blip r:embed="rId2"/>
          <a:stretch/>
        </p:blipFill>
        <p:spPr bwMode="auto">
          <a:xfrm>
            <a:off x="0" y="0"/>
            <a:ext cx="8820472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" name="Picture 2" descr="F:\Коллажи\Лермонтов.jpg" hidden="0"/>
          <p:cNvPicPr>
            <a:picLocks noChangeAspect="1" noChangeArrowheads="1" noGrp="1"/>
          </p:cNvPicPr>
          <p:nvPr isPhoto="0" userDrawn="0">
            <p:ph sz="quarter" idx="1" hasCustomPrompt="0"/>
          </p:nvPr>
        </p:nvPicPr>
        <p:blipFill>
          <a:blip r:embed="rId2"/>
          <a:stretch/>
        </p:blipFill>
        <p:spPr bwMode="auto">
          <a:xfrm>
            <a:off x="0" y="0"/>
            <a:ext cx="889248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Содержимое 2" hidden="0"/>
          <p:cNvSpPr>
            <a:spLocks noGrp="1"/>
          </p:cNvSpPr>
          <p:nvPr isPhoto="0" userDrawn="0">
            <p:ph sz="quarter" idx="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6" name="Picture 2" descr="F:\Коллажи\коллаж день молодежи.jpg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0" y="0"/>
            <a:ext cx="8892479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3" hidden="0"/>
          <p:cNvPicPr>
            <a:picLocks noChangeAspect="1" noChangeArrowheads="1" noGrp="1"/>
          </p:cNvPicPr>
          <p:nvPr isPhoto="0" userDrawn="0">
            <p:ph sz="quarter" idx="1" hasCustomPrompt="0"/>
          </p:nvPr>
        </p:nvPicPr>
        <p:blipFill>
          <a:blip r:embed="rId2"/>
          <a:stretch/>
        </p:blipFill>
        <p:spPr bwMode="auto">
          <a:xfrm>
            <a:off x="611560" y="836712"/>
            <a:ext cx="3240360" cy="4608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dist="5000" dir="2100000" sy="-100000" rotWithShape="0" algn="bl" stA="38000" endPos="28000"/>
          </a:effectLst>
        </p:spPr>
      </p:pic>
      <p:sp>
        <p:nvSpPr>
          <p:cNvPr id="5" name="Прямоугольник 4" hidden="0"/>
          <p:cNvSpPr/>
          <p:nvPr isPhoto="0" userDrawn="0"/>
        </p:nvSpPr>
        <p:spPr bwMode="auto">
          <a:xfrm>
            <a:off x="4283968" y="260648"/>
            <a:ext cx="4464496" cy="6402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200" b="1">
                <a:solidFill>
                  <a:srgbClr val="002060"/>
                </a:solidFill>
              </a:rPr>
              <a:t>Во </a:t>
            </a:r>
            <a:r>
              <a:rPr lang="ru-RU" sz="2200" b="1">
                <a:solidFill>
                  <a:srgbClr val="002060"/>
                </a:solidFill>
              </a:rPr>
              <a:t>все времена люди признавали, что престижным может стать практически любое занятие – все зависит от того, как человек будет работать, ведь у каждой профессии есть своя специфика, свои ценности и свои герои. И, конечно же, практически у каждой профессии есть свой праздничный день – собственный профессиональный праздник – один из поводов собраться вместе и ощутить значимость и важность выполняемой работы. </a:t>
            </a:r>
            <a:endParaRPr lang="ru-RU" sz="220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Содержимое 2" hidden="0"/>
          <p:cNvSpPr>
            <a:spLocks noGrp="1"/>
          </p:cNvSpPr>
          <p:nvPr isPhoto="0" userDrawn="0">
            <p:ph sz="quarter" idx="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6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0" y="0"/>
            <a:ext cx="882047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Содержимое 2" hidden="0"/>
          <p:cNvSpPr>
            <a:spLocks noGrp="1"/>
          </p:cNvSpPr>
          <p:nvPr isPhoto="0" userDrawn="0">
            <p:ph sz="quarter" idx="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6" name="Picture 2" descr="F:\Коллажи\коллаж бросай курить.jpg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0" y="0"/>
            <a:ext cx="889248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" name="Picture 4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0" y="0"/>
            <a:ext cx="47160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hidden="0"/>
          <p:cNvPicPr>
            <a:picLocks noChangeAspect="1" noChangeArrowheads="1" noGrp="1"/>
          </p:cNvPicPr>
          <p:nvPr isPhoto="0" userDrawn="0">
            <p:ph sz="quarter" idx="1" hasCustomPrompt="0"/>
          </p:nvPr>
        </p:nvPicPr>
        <p:blipFill>
          <a:blip r:embed="rId3"/>
          <a:stretch/>
        </p:blipFill>
        <p:spPr bwMode="auto">
          <a:xfrm>
            <a:off x="4716016" y="0"/>
            <a:ext cx="44279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" name="Picture 2" descr="F:\Коллажи\коллаж (2).jpg" hidden="0"/>
          <p:cNvPicPr>
            <a:picLocks noChangeAspect="1" noChangeArrowheads="1" noGrp="1"/>
          </p:cNvPicPr>
          <p:nvPr isPhoto="0" userDrawn="0">
            <p:ph sz="quarter" idx="1" hasCustomPrompt="0"/>
          </p:nvPr>
        </p:nvPicPr>
        <p:blipFill>
          <a:blip r:embed="rId2"/>
          <a:stretch/>
        </p:blipFill>
        <p:spPr bwMode="auto">
          <a:xfrm>
            <a:off x="0" y="0"/>
            <a:ext cx="889248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Содержимое 2" hidden="0"/>
          <p:cNvSpPr>
            <a:spLocks noGrp="1"/>
          </p:cNvSpPr>
          <p:nvPr isPhoto="0" userDrawn="0">
            <p:ph sz="quarter" idx="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6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" name="Picture 2" descr="F:\Коллажи\коллаж Захарова.jpg" hidden="0"/>
          <p:cNvPicPr>
            <a:picLocks noChangeAspect="1" noChangeArrowheads="1" noGrp="1"/>
          </p:cNvPicPr>
          <p:nvPr isPhoto="0" userDrawn="0">
            <p:ph sz="quarter" idx="1" hasCustomPrompt="0"/>
          </p:nvPr>
        </p:nvPicPr>
        <p:blipFill>
          <a:blip r:embed="rId2"/>
          <a:stretch/>
        </p:blipFill>
        <p:spPr bwMode="auto">
          <a:xfrm>
            <a:off x="0" y="0"/>
            <a:ext cx="4644008" cy="6858000"/>
          </a:xfrm>
          <a:prstGeom prst="rect">
            <a:avLst/>
          </a:prstGeom>
          <a:noFill/>
        </p:spPr>
      </p:pic>
      <p:pic>
        <p:nvPicPr>
          <p:cNvPr id="6" name="Picture 5" descr="F:\Коллажи\Коллаж ОБЖ.jpg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4644008" y="0"/>
            <a:ext cx="4499993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188640"/>
            <a:ext cx="7467600" cy="3168351"/>
          </a:xfrm>
        </p:spPr>
        <p:txBody>
          <a:bodyPr/>
          <a:lstStyle/>
          <a:p>
            <a:pPr>
              <a:defRPr/>
            </a:pPr>
            <a:r>
              <a:rPr lang="ru-RU" sz="1600" b="1" i="1">
                <a:solidFill>
                  <a:srgbClr val="002060"/>
                </a:solidFill>
                <a:latin typeface="Times New Roman"/>
                <a:cs typeface="Times New Roman"/>
              </a:rPr>
              <a:t> От юбилея к юбилею </a:t>
            </a:r>
            <a:r>
              <a:rPr lang="ru-RU" sz="1600" b="1" i="1">
                <a:solidFill>
                  <a:srgbClr val="002060"/>
                </a:solidFill>
                <a:latin typeface="Times New Roman"/>
                <a:cs typeface="Times New Roman"/>
              </a:rPr>
              <a:t>профтех</a:t>
            </a:r>
            <a:r>
              <a:rPr lang="ru-RU" sz="1600" b="1" i="1">
                <a:solidFill>
                  <a:srgbClr val="002060"/>
                </a:solidFill>
                <a:latin typeface="Times New Roman"/>
                <a:cs typeface="Times New Roman"/>
              </a:rPr>
              <a:t> взрослел, </a:t>
            </a:r>
            <a:r>
              <a:rPr lang="ru-RU" sz="1600" b="1" i="1">
                <a:solidFill>
                  <a:srgbClr val="002060"/>
                </a:solidFill>
                <a:latin typeface="Times New Roman"/>
                <a:cs typeface="Times New Roman"/>
              </a:rPr>
              <a:t>мудрел</a:t>
            </a:r>
            <a:r>
              <a:rPr lang="ru-RU" sz="1600" b="1" i="1">
                <a:solidFill>
                  <a:srgbClr val="002060"/>
                </a:solidFill>
                <a:latin typeface="Times New Roman"/>
                <a:cs typeface="Times New Roman"/>
              </a:rPr>
              <a:t>, мужал, </a:t>
            </a:r>
            <a:br>
              <a:rPr lang="ru-RU" sz="1600" b="1" i="1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1600" b="1" i="1">
                <a:solidFill>
                  <a:srgbClr val="002060"/>
                </a:solidFill>
                <a:latin typeface="Times New Roman"/>
                <a:cs typeface="Times New Roman"/>
              </a:rPr>
              <a:t> Ни сил, ни кадров не жалея,   с колен</a:t>
            </a:r>
            <a:r>
              <a:rPr lang="ru-RU" sz="1600" b="1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ru-RU" sz="1600" b="1" i="1">
                <a:solidFill>
                  <a:srgbClr val="002060"/>
                </a:solidFill>
                <a:latin typeface="Times New Roman"/>
                <a:cs typeface="Times New Roman"/>
              </a:rPr>
              <a:t>Россию поднимал!</a:t>
            </a:r>
            <a:br>
              <a:rPr lang="ru-RU" sz="1600" b="1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1600" b="1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ru-RU" sz="1600" b="1" i="1">
                <a:solidFill>
                  <a:srgbClr val="002060"/>
                </a:solidFill>
                <a:latin typeface="Times New Roman"/>
                <a:cs typeface="Times New Roman"/>
              </a:rPr>
              <a:t>Побед дешевых не бывает, за все</a:t>
            </a:r>
            <a:r>
              <a:rPr lang="ru-RU" sz="1600" b="1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ru-RU" sz="1600" b="1" i="1">
                <a:solidFill>
                  <a:srgbClr val="002060"/>
                </a:solidFill>
                <a:latin typeface="Times New Roman"/>
                <a:cs typeface="Times New Roman"/>
              </a:rPr>
              <a:t>приходится платить,</a:t>
            </a:r>
            <a:br>
              <a:rPr lang="ru-RU" sz="1600" b="1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1600" b="1">
                <a:solidFill>
                  <a:srgbClr val="002060"/>
                </a:solidFill>
                <a:latin typeface="Times New Roman"/>
                <a:cs typeface="Times New Roman"/>
              </a:rPr>
              <a:t> </a:t>
            </a:r>
            <a:r>
              <a:rPr lang="ru-RU" sz="1600" b="1" i="1">
                <a:solidFill>
                  <a:srgbClr val="002060"/>
                </a:solidFill>
                <a:latin typeface="Times New Roman"/>
                <a:cs typeface="Times New Roman"/>
              </a:rPr>
              <a:t>кто </a:t>
            </a:r>
            <a:r>
              <a:rPr lang="ru-RU" sz="1600" b="1" i="1">
                <a:solidFill>
                  <a:srgbClr val="002060"/>
                </a:solidFill>
                <a:latin typeface="Times New Roman"/>
                <a:cs typeface="Times New Roman"/>
              </a:rPr>
              <a:t>профтехсистему</a:t>
            </a:r>
            <a:r>
              <a:rPr lang="ru-RU" sz="1600" b="1" i="1">
                <a:solidFill>
                  <a:srgbClr val="002060"/>
                </a:solidFill>
                <a:latin typeface="Times New Roman"/>
                <a:cs typeface="Times New Roman"/>
              </a:rPr>
              <a:t> знает, сумеет это подтвердить!</a:t>
            </a:r>
            <a:br>
              <a:rPr lang="ru-RU" sz="1600" b="1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1600" b="1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ru-RU" sz="1600" b="1" i="1">
                <a:solidFill>
                  <a:srgbClr val="002060"/>
                </a:solidFill>
                <a:latin typeface="Times New Roman"/>
                <a:cs typeface="Times New Roman"/>
              </a:rPr>
              <a:t>Вы все в истории России отдельной значитесь строкой. </a:t>
            </a:r>
            <a:br>
              <a:rPr lang="ru-RU" sz="1600" b="1" i="1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1600" b="1" i="1">
                <a:solidFill>
                  <a:srgbClr val="002060"/>
                </a:solidFill>
                <a:latin typeface="Times New Roman"/>
                <a:cs typeface="Times New Roman"/>
              </a:rPr>
              <a:t>Вы - цвет её, опора, сила, её   надежда и покой.</a:t>
            </a:r>
            <a:br>
              <a:rPr lang="ru-RU" sz="1600" b="1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1600" b="1">
                <a:solidFill>
                  <a:srgbClr val="002060"/>
                </a:solidFill>
                <a:latin typeface="Times New Roman"/>
                <a:cs typeface="Times New Roman"/>
              </a:rPr>
              <a:t> </a:t>
            </a:r>
            <a:r>
              <a:rPr lang="ru-RU" sz="1600" b="1" i="1">
                <a:solidFill>
                  <a:srgbClr val="002060"/>
                </a:solidFill>
                <a:latin typeface="Times New Roman"/>
                <a:cs typeface="Times New Roman"/>
              </a:rPr>
              <a:t>Всем тем, кто вышел из </a:t>
            </a:r>
            <a:r>
              <a:rPr lang="ru-RU" sz="1600" b="1" i="1">
                <a:solidFill>
                  <a:srgbClr val="002060"/>
                </a:solidFill>
                <a:latin typeface="Times New Roman"/>
                <a:cs typeface="Times New Roman"/>
              </a:rPr>
              <a:t>профтеха</a:t>
            </a:r>
            <a:r>
              <a:rPr lang="ru-RU" sz="1600" b="1" i="1">
                <a:solidFill>
                  <a:srgbClr val="002060"/>
                </a:solidFill>
                <a:latin typeface="Times New Roman"/>
                <a:cs typeface="Times New Roman"/>
              </a:rPr>
              <a:t>, и</a:t>
            </a:r>
            <a:r>
              <a:rPr lang="ru-RU" sz="1600" b="1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ru-RU" sz="1600" b="1" i="1">
                <a:solidFill>
                  <a:srgbClr val="002060"/>
                </a:solidFill>
                <a:latin typeface="Times New Roman"/>
                <a:cs typeface="Times New Roman"/>
              </a:rPr>
              <a:t>тем, кто трудится сейчас, </a:t>
            </a:r>
            <a:br>
              <a:rPr lang="ru-RU" sz="1600" b="1" i="1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1600" b="1" i="1">
                <a:solidFill>
                  <a:srgbClr val="002060"/>
                </a:solidFill>
                <a:latin typeface="Times New Roman"/>
                <a:cs typeface="Times New Roman"/>
              </a:rPr>
              <a:t>Желаем творческих успехов, и этот час - ваш звездный час! </a:t>
            </a:r>
            <a:br>
              <a:rPr lang="ru-RU" sz="1600" b="1" i="1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1600" b="1" i="1">
                <a:solidFill>
                  <a:srgbClr val="002060"/>
                </a:solidFill>
                <a:latin typeface="Times New Roman"/>
                <a:cs typeface="Times New Roman"/>
              </a:rPr>
              <a:t>Профтех</a:t>
            </a:r>
            <a:r>
              <a:rPr lang="ru-RU" sz="1600" b="1" i="1">
                <a:solidFill>
                  <a:srgbClr val="002060"/>
                </a:solidFill>
                <a:latin typeface="Times New Roman"/>
                <a:cs typeface="Times New Roman"/>
              </a:rPr>
              <a:t> - поэзия и проза, судьбы нелегкой виражи!</a:t>
            </a:r>
            <a:br>
              <a:rPr lang="ru-RU" sz="1600" b="1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1600" b="1">
                <a:solidFill>
                  <a:srgbClr val="002060"/>
                </a:solidFill>
                <a:latin typeface="Times New Roman"/>
                <a:cs typeface="Times New Roman"/>
              </a:rPr>
              <a:t> </a:t>
            </a:r>
            <a:r>
              <a:rPr lang="ru-RU" sz="1600" b="1" i="1">
                <a:solidFill>
                  <a:srgbClr val="002060"/>
                </a:solidFill>
                <a:latin typeface="Times New Roman"/>
                <a:cs typeface="Times New Roman"/>
              </a:rPr>
              <a:t>вас сейчас прекрасный возраст, </a:t>
            </a:r>
            <a:r>
              <a:rPr lang="ru-RU" sz="1600" b="1" i="1">
                <a:solidFill>
                  <a:srgbClr val="002060"/>
                </a:solidFill>
                <a:latin typeface="Times New Roman"/>
                <a:cs typeface="Times New Roman"/>
              </a:rPr>
              <a:t>профтех</a:t>
            </a:r>
            <a:r>
              <a:rPr lang="ru-RU" sz="1600" b="1" i="1">
                <a:solidFill>
                  <a:srgbClr val="002060"/>
                </a:solidFill>
                <a:latin typeface="Times New Roman"/>
                <a:cs typeface="Times New Roman"/>
              </a:rPr>
              <a:t> живет, и будет жить!</a:t>
            </a:r>
            <a:br>
              <a:rPr lang="ru-RU">
                <a:solidFill>
                  <a:srgbClr val="002060"/>
                </a:solidFill>
              </a:rPr>
            </a:br>
            <a:endParaRPr lang="ru-RU">
              <a:solidFill>
                <a:srgbClr val="002060"/>
              </a:solidFill>
            </a:endParaRPr>
          </a:p>
        </p:txBody>
      </p:sp>
      <p:pic>
        <p:nvPicPr>
          <p:cNvPr id="5" name="Picture 2" descr="C:\Users\Admin\Desktop\Новая папка\XIsLAD639ok.jpg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1043608" y="3140968"/>
            <a:ext cx="6768752" cy="3312368"/>
          </a:xfrm>
          <a:prstGeom prst="rect">
            <a:avLst/>
          </a:prstGeom>
          <a:noFill/>
        </p:spPr>
      </p:pic>
      <p:sp>
        <p:nvSpPr>
          <p:cNvPr id="6" name="Содержимое 6" hidden="0"/>
          <p:cNvSpPr>
            <a:spLocks noGrp="1"/>
          </p:cNvSpPr>
          <p:nvPr isPhoto="0" userDrawn="0">
            <p:ph sz="quarter" idx="1" hasCustomPrompt="0"/>
          </p:nvPr>
        </p:nvSpPr>
        <p:spPr bwMode="auto">
          <a:xfrm>
            <a:off x="1403648" y="2492896"/>
            <a:ext cx="6264696" cy="3096344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Содержимое 2" hidden="0"/>
          <p:cNvSpPr>
            <a:spLocks noGrp="1"/>
          </p:cNvSpPr>
          <p:nvPr isPhoto="0" userDrawn="0">
            <p:ph sz="quarter" idx="1" hasCustomPrompt="0"/>
          </p:nvPr>
        </p:nvSpPr>
        <p:spPr bwMode="auto">
          <a:xfrm>
            <a:off x="251520" y="4005064"/>
            <a:ext cx="8208912" cy="2468888"/>
          </a:xfrm>
        </p:spPr>
        <p:txBody>
          <a:bodyPr/>
          <a:lstStyle/>
          <a:p>
            <a:pPr algn="ctr">
              <a:lnSpc>
                <a:spcPct val="95000"/>
              </a:lnSpc>
              <a:buNone/>
              <a:defRPr/>
            </a:pPr>
            <a:r>
              <a:rPr lang="ru-RU" sz="2000" b="1">
                <a:solidFill>
                  <a:srgbClr val="002060"/>
                </a:solidFill>
              </a:rPr>
              <a:t>    Профессиональное образование начало свое становление еще во</a:t>
            </a:r>
            <a:r>
              <a:rPr lang="ru-RU" sz="2000">
                <a:solidFill>
                  <a:srgbClr val="002060"/>
                </a:solidFill>
              </a:rPr>
              <a:t> </a:t>
            </a:r>
            <a:r>
              <a:rPr lang="ru-RU" sz="2000" b="1">
                <a:solidFill>
                  <a:srgbClr val="002060"/>
                </a:solidFill>
              </a:rPr>
              <a:t>времена Древней Руси.</a:t>
            </a:r>
            <a:endParaRPr lang="ru-RU" sz="2000">
              <a:solidFill>
                <a:srgbClr val="002060"/>
              </a:solidFill>
            </a:endParaRPr>
          </a:p>
          <a:p>
            <a:pPr algn="ctr">
              <a:lnSpc>
                <a:spcPct val="80000"/>
              </a:lnSpc>
              <a:buNone/>
              <a:defRPr/>
            </a:pPr>
            <a:r>
              <a:rPr lang="ru-RU" sz="2000" b="1">
                <a:solidFill>
                  <a:srgbClr val="002060"/>
                </a:solidFill>
              </a:rPr>
              <a:t>    Многочисленные археологические находки неопровержимо свидетельствуют, что в Древней Руси было</a:t>
            </a:r>
            <a:r>
              <a:rPr lang="ru-RU" sz="2000">
                <a:solidFill>
                  <a:srgbClr val="002060"/>
                </a:solidFill>
              </a:rPr>
              <a:t> </a:t>
            </a:r>
            <a:r>
              <a:rPr lang="ru-RU" sz="2000" b="1">
                <a:solidFill>
                  <a:srgbClr val="002060"/>
                </a:solidFill>
              </a:rPr>
              <a:t>превосходно налажено производство различных предметов обихода, оружия, одежды, украшений и т.д. А о наиболее талантливых древнерусских мастерах слагались былины и передавались сведения в летописях.</a:t>
            </a:r>
            <a:endParaRPr lang="ru-RU" sz="200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sz="2000"/>
          </a:p>
        </p:txBody>
      </p:sp>
      <p:pic>
        <p:nvPicPr>
          <p:cNvPr id="5" name="Picture 1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305525" y="980728"/>
            <a:ext cx="8298923" cy="2736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3" hidden="0"/>
          <p:cNvSpPr/>
          <p:nvPr isPhoto="0" userDrawn="0"/>
        </p:nvSpPr>
        <p:spPr bwMode="auto">
          <a:xfrm>
            <a:off x="539552" y="188640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  <a:defRPr/>
            </a:pPr>
            <a:r>
              <a:rPr lang="ru-RU" sz="2800">
                <a:solidFill>
                  <a:srgbClr val="FF0000"/>
                </a:solidFill>
                <a:latin typeface="Arial Black"/>
                <a:cs typeface="Aharoni"/>
              </a:rPr>
              <a:t>История профессионального в России</a:t>
            </a:r>
            <a:endParaRPr lang="ru-RU" sz="2800">
              <a:latin typeface="Arial Black"/>
              <a:cs typeface="Aharon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1" hidden="0"/>
          <p:cNvSpPr>
            <a:spLocks noChangeArrowheads="1"/>
          </p:cNvSpPr>
          <p:nvPr isPhoto="0" userDrawn="0"/>
        </p:nvSpPr>
        <p:spPr bwMode="auto">
          <a:xfrm>
            <a:off x="323528" y="519818"/>
            <a:ext cx="4680520" cy="557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/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i="0" u="none" strike="noStrike" cap="none">
                <a:ln>
                  <a:noFill/>
                </a:ln>
                <a:solidFill>
                  <a:srgbClr val="002060"/>
                </a:solidFill>
                <a:latin typeface="Arial"/>
                <a:ea typeface="Constantia"/>
                <a:cs typeface="Constantia"/>
              </a:rPr>
              <a:t>Однако настоящее</a:t>
            </a:r>
            <a:endParaRPr lang="ru-RU" sz="700" b="0" i="0" u="none" strike="noStrike" cap="none">
              <a:ln>
                <a:noFill/>
              </a:ln>
              <a:solidFill>
                <a:srgbClr val="002060"/>
              </a:solidFill>
              <a:latin typeface="Arial"/>
              <a:cs typeface="Arial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i="0" u="none" strike="noStrike" cap="none">
                <a:ln>
                  <a:noFill/>
                </a:ln>
                <a:solidFill>
                  <a:srgbClr val="002060"/>
                </a:solidFill>
                <a:latin typeface="Arial"/>
                <a:ea typeface="Constantia"/>
                <a:cs typeface="Constantia"/>
              </a:rPr>
              <a:t>становление</a:t>
            </a:r>
            <a:endParaRPr lang="ru-RU" sz="700" b="0" i="0" u="none" strike="noStrike" cap="none">
              <a:ln>
                <a:noFill/>
              </a:ln>
              <a:solidFill>
                <a:srgbClr val="002060"/>
              </a:solidFill>
              <a:latin typeface="Arial"/>
              <a:cs typeface="Arial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i="0" u="none" strike="noStrike" cap="none">
                <a:ln>
                  <a:noFill/>
                </a:ln>
                <a:solidFill>
                  <a:srgbClr val="002060"/>
                </a:solidFill>
                <a:latin typeface="Arial"/>
                <a:ea typeface="Constantia"/>
                <a:cs typeface="Constantia"/>
              </a:rPr>
              <a:t>профессионального</a:t>
            </a:r>
            <a:endParaRPr lang="ru-RU" sz="700" b="0" i="0" u="none" strike="noStrike" cap="none">
              <a:ln>
                <a:noFill/>
              </a:ln>
              <a:solidFill>
                <a:srgbClr val="002060"/>
              </a:solidFill>
              <a:latin typeface="Arial"/>
              <a:cs typeface="Arial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i="0" u="none" strike="noStrike" cap="none">
                <a:ln>
                  <a:noFill/>
                </a:ln>
                <a:solidFill>
                  <a:srgbClr val="002060"/>
                </a:solidFill>
                <a:latin typeface="Arial"/>
                <a:ea typeface="Constantia"/>
                <a:cs typeface="Constantia"/>
              </a:rPr>
              <a:t>образования пришлось на</a:t>
            </a:r>
            <a:endParaRPr lang="ru-RU" sz="700" b="0" i="0" u="none" strike="noStrike" cap="none">
              <a:ln>
                <a:noFill/>
              </a:ln>
              <a:solidFill>
                <a:srgbClr val="002060"/>
              </a:solidFill>
              <a:latin typeface="Arial"/>
              <a:cs typeface="Arial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i="0" u="none" strike="noStrike" cap="none">
                <a:ln>
                  <a:noFill/>
                </a:ln>
                <a:solidFill>
                  <a:srgbClr val="002060"/>
                </a:solidFill>
                <a:latin typeface="Arial"/>
                <a:ea typeface="Constantia"/>
                <a:cs typeface="Constantia"/>
              </a:rPr>
              <a:t>времена царствования</a:t>
            </a:r>
            <a:endParaRPr lang="ru-RU" sz="700" b="0" i="0" u="none" strike="noStrike" cap="none">
              <a:ln>
                <a:noFill/>
              </a:ln>
              <a:solidFill>
                <a:srgbClr val="002060"/>
              </a:solidFill>
              <a:latin typeface="Arial"/>
              <a:cs typeface="Arial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i="0" u="none" strike="noStrike" cap="none">
                <a:ln>
                  <a:noFill/>
                </a:ln>
                <a:solidFill>
                  <a:srgbClr val="002060"/>
                </a:solidFill>
                <a:latin typeface="Arial"/>
                <a:ea typeface="Constantia"/>
                <a:cs typeface="Constantia"/>
              </a:rPr>
              <a:t>Петра І, который отводил</a:t>
            </a:r>
            <a:endParaRPr lang="ru-RU" sz="700" b="0" i="0" u="none" strike="noStrike" cap="none">
              <a:ln>
                <a:noFill/>
              </a:ln>
              <a:solidFill>
                <a:srgbClr val="002060"/>
              </a:solidFill>
              <a:latin typeface="Arial"/>
              <a:cs typeface="Arial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i="0" u="none" strike="noStrike" cap="none">
                <a:ln>
                  <a:noFill/>
                </a:ln>
                <a:solidFill>
                  <a:srgbClr val="002060"/>
                </a:solidFill>
                <a:latin typeface="Arial"/>
                <a:ea typeface="Constantia"/>
                <a:cs typeface="Constantia"/>
              </a:rPr>
              <a:t>образованию роль одной</a:t>
            </a:r>
            <a:endParaRPr lang="ru-RU" sz="700" b="0" i="0" u="none" strike="noStrike" cap="none">
              <a:ln>
                <a:noFill/>
              </a:ln>
              <a:solidFill>
                <a:srgbClr val="002060"/>
              </a:solidFill>
              <a:latin typeface="Arial"/>
              <a:cs typeface="Arial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i="0" u="none" strike="noStrike" cap="none">
                <a:ln>
                  <a:noFill/>
                </a:ln>
                <a:solidFill>
                  <a:srgbClr val="002060"/>
                </a:solidFill>
                <a:latin typeface="Arial"/>
                <a:ea typeface="Constantia"/>
                <a:cs typeface="Constantia"/>
              </a:rPr>
              <a:t>важнейших опор</a:t>
            </a:r>
            <a:endParaRPr lang="ru-RU" sz="700" b="0" i="0" u="none" strike="noStrike" cap="none">
              <a:ln>
                <a:noFill/>
              </a:ln>
              <a:solidFill>
                <a:srgbClr val="002060"/>
              </a:solidFill>
              <a:latin typeface="Arial"/>
              <a:cs typeface="Arial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900" b="1" i="0" u="none" strike="noStrike" cap="none">
                <a:ln>
                  <a:noFill/>
                </a:ln>
                <a:solidFill>
                  <a:srgbClr val="002060"/>
                </a:solidFill>
                <a:latin typeface="Arial"/>
                <a:ea typeface="Constantia"/>
                <a:cs typeface="Constantia"/>
              </a:rPr>
              <a:t>государственной политики.</a:t>
            </a:r>
            <a:endParaRPr lang="ru-RU" sz="700" b="0" i="0" u="none" strike="noStrike" cap="none">
              <a:ln>
                <a:noFill/>
              </a:ln>
              <a:solidFill>
                <a:srgbClr val="002060"/>
              </a:solidFill>
              <a:latin typeface="Arial"/>
              <a:cs typeface="Arial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i="0" u="none" strike="noStrike" cap="none">
                <a:ln>
                  <a:noFill/>
                </a:ln>
                <a:solidFill>
                  <a:srgbClr val="002060"/>
                </a:solidFill>
                <a:latin typeface="Arial"/>
                <a:ea typeface="Constantia"/>
                <a:cs typeface="Constantia"/>
              </a:rPr>
              <a:t>А вот настоящий расцвет</a:t>
            </a:r>
            <a:endParaRPr lang="ru-RU" sz="700" b="0" i="0" u="none" strike="noStrike" cap="none">
              <a:ln>
                <a:noFill/>
              </a:ln>
              <a:solidFill>
                <a:srgbClr val="002060"/>
              </a:solidFill>
              <a:latin typeface="Arial"/>
              <a:cs typeface="Arial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i="0" u="none" strike="noStrike" cap="none">
                <a:ln>
                  <a:noFill/>
                </a:ln>
                <a:solidFill>
                  <a:srgbClr val="002060"/>
                </a:solidFill>
                <a:latin typeface="Arial"/>
                <a:ea typeface="Constantia"/>
                <a:cs typeface="Constantia"/>
              </a:rPr>
              <a:t>профессионального</a:t>
            </a:r>
            <a:endParaRPr lang="ru-RU" sz="700" b="0" i="0" u="none" strike="noStrike" cap="none">
              <a:ln>
                <a:noFill/>
              </a:ln>
              <a:solidFill>
                <a:srgbClr val="002060"/>
              </a:solidFill>
              <a:latin typeface="Arial"/>
              <a:cs typeface="Arial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i="0" u="none" strike="noStrike" cap="none">
                <a:ln>
                  <a:noFill/>
                </a:ln>
                <a:solidFill>
                  <a:srgbClr val="002060"/>
                </a:solidFill>
                <a:latin typeface="Arial"/>
                <a:ea typeface="Constantia"/>
                <a:cs typeface="Constantia"/>
              </a:rPr>
              <a:t>образования пришелся на</a:t>
            </a:r>
            <a:endParaRPr lang="ru-RU" sz="700" b="0" i="0" u="none" strike="noStrike" cap="none">
              <a:ln>
                <a:noFill/>
              </a:ln>
              <a:solidFill>
                <a:srgbClr val="002060"/>
              </a:solidFill>
              <a:latin typeface="Arial"/>
              <a:cs typeface="Arial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i="0" u="none" strike="noStrike" cap="none">
                <a:ln>
                  <a:noFill/>
                </a:ln>
                <a:solidFill>
                  <a:srgbClr val="002060"/>
                </a:solidFill>
                <a:latin typeface="Arial"/>
                <a:ea typeface="Constantia"/>
                <a:cs typeface="Constantia"/>
              </a:rPr>
              <a:t>конец 19 - начало 20 века.</a:t>
            </a:r>
            <a:endParaRPr lang="ru-RU" sz="700" b="0" i="0" u="none" strike="noStrike" cap="none">
              <a:ln>
                <a:noFill/>
              </a:ln>
              <a:solidFill>
                <a:srgbClr val="002060"/>
              </a:solidFill>
              <a:latin typeface="Arial"/>
              <a:cs typeface="Arial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i="0" u="none" strike="noStrike" cap="none">
                <a:ln>
                  <a:noFill/>
                </a:ln>
                <a:solidFill>
                  <a:srgbClr val="002060"/>
                </a:solidFill>
                <a:latin typeface="Arial"/>
                <a:ea typeface="Constantia"/>
                <a:cs typeface="Constantia"/>
              </a:rPr>
              <a:t>Он был уверен, что русские мастера могут</a:t>
            </a:r>
            <a:endParaRPr lang="ru-RU" sz="700" b="0" i="0" u="none" strike="noStrike" cap="none">
              <a:ln>
                <a:noFill/>
              </a:ln>
              <a:solidFill>
                <a:srgbClr val="002060"/>
              </a:solidFill>
              <a:latin typeface="Arial"/>
              <a:cs typeface="Arial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900" b="1" i="0" u="none" strike="noStrike" cap="none">
                <a:ln>
                  <a:noFill/>
                </a:ln>
                <a:solidFill>
                  <a:srgbClr val="002060"/>
                </a:solidFill>
                <a:latin typeface="Arial"/>
                <a:ea typeface="Constantia"/>
                <a:cs typeface="Constantia"/>
              </a:rPr>
              <a:t>изготавливать все необходимое для полноценного развития российской державы.</a:t>
            </a:r>
            <a:endParaRPr lang="ru-RU" sz="1800" b="0" i="0" u="none" strike="noStrike" cap="none">
              <a:ln>
                <a:noFill/>
              </a:ln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5" name="Picture 2" descr="F:\scale_1200.jpg" hidden="0"/>
          <p:cNvPicPr>
            <a:picLocks noChangeAspect="1" noChangeArrowheads="1" noGrp="1"/>
          </p:cNvPicPr>
          <p:nvPr isPhoto="0" userDrawn="0">
            <p:ph sz="quarter" idx="1" hasCustomPrompt="0"/>
          </p:nvPr>
        </p:nvPicPr>
        <p:blipFill>
          <a:blip r:embed="rId2"/>
          <a:stretch/>
        </p:blipFill>
        <p:spPr bwMode="auto">
          <a:xfrm>
            <a:off x="4932040" y="620688"/>
            <a:ext cx="3616230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188640"/>
            <a:ext cx="7467600" cy="1228998"/>
          </a:xfrm>
        </p:spPr>
        <p:txBody>
          <a:bodyPr/>
          <a:lstStyle/>
          <a:p>
            <a:pPr algn="ctr">
              <a:defRPr/>
            </a:pPr>
            <a:br>
              <a:rPr lang="ru-RU" sz="2700" b="1"/>
            </a:br>
            <a:r>
              <a:rPr lang="ru-RU" sz="2700" b="1">
                <a:solidFill>
                  <a:srgbClr val="C00000"/>
                </a:solidFill>
              </a:rPr>
              <a:t>Первая ремесленная школа</a:t>
            </a:r>
            <a:br>
              <a:rPr lang="ru-RU" sz="2700">
                <a:solidFill>
                  <a:srgbClr val="C00000"/>
                </a:solidFill>
              </a:rPr>
            </a:br>
            <a:r>
              <a:rPr lang="ru-RU" sz="2700"/>
              <a:t> </a:t>
            </a:r>
            <a:br>
              <a:rPr lang="ru-RU" sz="2700"/>
            </a:br>
            <a:endParaRPr lang="ru-RU" sz="2700"/>
          </a:p>
        </p:txBody>
      </p:sp>
      <p:sp>
        <p:nvSpPr>
          <p:cNvPr id="5" name="Содержимое 2" hidden="0"/>
          <p:cNvSpPr>
            <a:spLocks noGrp="1"/>
          </p:cNvSpPr>
          <p:nvPr isPhoto="0" userDrawn="0">
            <p:ph sz="quarter" idx="1" hasCustomPrompt="0"/>
          </p:nvPr>
        </p:nvSpPr>
        <p:spPr bwMode="auto">
          <a:xfrm>
            <a:off x="457200" y="980728"/>
            <a:ext cx="8363272" cy="3240360"/>
          </a:xfrm>
        </p:spPr>
        <p:txBody>
          <a:bodyPr/>
          <a:lstStyle/>
          <a:p>
            <a:pPr algn="ctr">
              <a:lnSpc>
                <a:spcPct val="104999"/>
              </a:lnSpc>
              <a:buNone/>
              <a:defRPr/>
            </a:pPr>
            <a:r>
              <a:rPr lang="ru-RU" sz="2200" b="1">
                <a:solidFill>
                  <a:srgbClr val="002060"/>
                </a:solidFill>
                <a:latin typeface="Arial Black"/>
              </a:rPr>
              <a:t>Первая ремесленная школа называлась "Школа навигационных и математических наук. В период с 1701 по 1721 года были открыты медицинская, артиллерийская и </a:t>
            </a:r>
            <a:r>
              <a:rPr lang="ru-RU" sz="2200" b="1">
                <a:solidFill>
                  <a:srgbClr val="002060"/>
                </a:solidFill>
                <a:latin typeface="Arial Black"/>
              </a:rPr>
              <a:t>инженерна</a:t>
            </a:r>
            <a:r>
              <a:rPr lang="ru-RU" sz="2200" b="1">
                <a:solidFill>
                  <a:srgbClr val="002060"/>
                </a:solidFill>
                <a:latin typeface="Arial Black"/>
              </a:rPr>
              <a:t> школы в </a:t>
            </a:r>
            <a:r>
              <a:rPr lang="ru-RU" sz="2200" b="1">
                <a:solidFill>
                  <a:srgbClr val="002060"/>
                </a:solidFill>
                <a:latin typeface="Arial Black"/>
              </a:rPr>
              <a:t>Москве,морская</a:t>
            </a:r>
            <a:r>
              <a:rPr lang="ru-RU" sz="2200" b="1">
                <a:solidFill>
                  <a:srgbClr val="002060"/>
                </a:solidFill>
                <a:latin typeface="Arial Black"/>
              </a:rPr>
              <a:t> академия и инженерная школа в Петербурге. Петровская школьная реформа была направлена, в первую очередь, на получение подростками профессиональных знаний и технической грамотности.</a:t>
            </a:r>
            <a:endParaRPr lang="ru-RU" sz="2200" b="1">
              <a:solidFill>
                <a:srgbClr val="002060"/>
              </a:solidFill>
              <a:latin typeface="Arial Black"/>
            </a:endParaRPr>
          </a:p>
        </p:txBody>
      </p:sp>
      <p:pic>
        <p:nvPicPr>
          <p:cNvPr id="6" name="Picture 1" descr="F:\Dl3O-EAX4AExzfj.jpg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1835696" y="4149079"/>
            <a:ext cx="5184576" cy="249289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Содержимое 2" hidden="0"/>
          <p:cNvSpPr>
            <a:spLocks noGrp="1"/>
          </p:cNvSpPr>
          <p:nvPr isPhoto="0" userDrawn="0">
            <p:ph sz="quarter" idx="1" hasCustomPrompt="0"/>
          </p:nvPr>
        </p:nvSpPr>
        <p:spPr bwMode="auto">
          <a:xfrm>
            <a:off x="323528" y="692696"/>
            <a:ext cx="3960440" cy="4968552"/>
          </a:xfrm>
        </p:spPr>
        <p:txBody>
          <a:bodyPr/>
          <a:lstStyle/>
          <a:p>
            <a:pPr>
              <a:defRPr/>
            </a:pPr>
            <a:r>
              <a:rPr lang="ru-RU" sz="2200" b="1">
                <a:solidFill>
                  <a:srgbClr val="002060"/>
                </a:solidFill>
              </a:rPr>
              <a:t>Система профессионального образования менялась и совершенствовалась. В Советском Союзе были созданы школы </a:t>
            </a:r>
            <a:r>
              <a:rPr lang="ru-RU" sz="2200" b="1">
                <a:solidFill>
                  <a:srgbClr val="002060"/>
                </a:solidFill>
              </a:rPr>
              <a:t>фабрично-заводскогоученичества</a:t>
            </a:r>
            <a:r>
              <a:rPr lang="ru-RU" sz="2200" b="1">
                <a:solidFill>
                  <a:srgbClr val="002060"/>
                </a:solidFill>
              </a:rPr>
              <a:t> (ФЗУ, учеников системы фабзавуча ласково называли «</a:t>
            </a:r>
            <a:r>
              <a:rPr lang="ru-RU" sz="2200" b="1">
                <a:solidFill>
                  <a:srgbClr val="002060"/>
                </a:solidFill>
              </a:rPr>
              <a:t>фабзайчатами</a:t>
            </a:r>
            <a:r>
              <a:rPr lang="ru-RU" sz="2200" b="1">
                <a:solidFill>
                  <a:srgbClr val="002060"/>
                </a:solidFill>
              </a:rPr>
              <a:t> »). ФЗУ существовали с 1920 по 1940 год.</a:t>
            </a:r>
            <a:endParaRPr lang="ru-RU" sz="2200">
              <a:solidFill>
                <a:srgbClr val="002060"/>
              </a:solidFill>
            </a:endParaRPr>
          </a:p>
          <a:p>
            <a:pPr>
              <a:defRPr/>
            </a:pPr>
            <a:endParaRPr lang="ru-RU" sz="2200">
              <a:solidFill>
                <a:srgbClr val="002060"/>
              </a:solidFill>
            </a:endParaRPr>
          </a:p>
        </p:txBody>
      </p:sp>
      <p:pic>
        <p:nvPicPr>
          <p:cNvPr id="5" name="Picture 1" descr="C:\Users\Admin\Desktop\Новая папка\3ni53fb0e0b030df_1024.jpg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4499992" y="836712"/>
            <a:ext cx="4176464" cy="446449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Содержимое 2" hidden="0"/>
          <p:cNvSpPr>
            <a:spLocks noGrp="1"/>
          </p:cNvSpPr>
          <p:nvPr isPhoto="0" userDrawn="0">
            <p:ph sz="quarter" idx="1" hasCustomPrompt="0"/>
          </p:nvPr>
        </p:nvSpPr>
        <p:spPr bwMode="auto">
          <a:xfrm>
            <a:off x="395536" y="404664"/>
            <a:ext cx="7848872" cy="3168351"/>
          </a:xfrm>
        </p:spPr>
        <p:txBody>
          <a:bodyPr/>
          <a:lstStyle/>
          <a:p>
            <a:pPr algn="just">
              <a:lnSpc>
                <a:spcPct val="104999"/>
              </a:lnSpc>
              <a:buNone/>
              <a:defRPr/>
            </a:pPr>
            <a:r>
              <a:rPr lang="ru-RU" sz="2000" b="1"/>
              <a:t>    </a:t>
            </a:r>
            <a:r>
              <a:rPr lang="ru-RU" sz="2000" b="1">
                <a:solidFill>
                  <a:srgbClr val="002060"/>
                </a:solidFill>
              </a:rPr>
              <a:t>Днем рождения системы профессионально-технического образования стало 2 октября 1940 года, когда был принят указ Президиума Верхового Совета СССР «О государственных трудовых резервах СССР», которым были определены три типа училищ: ремесленные, железнодорожные училища</a:t>
            </a:r>
            <a:r>
              <a:rPr lang="ru-RU" sz="2000">
                <a:solidFill>
                  <a:srgbClr val="002060"/>
                </a:solidFill>
              </a:rPr>
              <a:t> </a:t>
            </a:r>
            <a:r>
              <a:rPr lang="ru-RU" sz="2000" b="1">
                <a:solidFill>
                  <a:srgbClr val="002060"/>
                </a:solidFill>
              </a:rPr>
              <a:t>школы фабрично-заводского обучения. Эти училища были созданы в кратчайшие сроки. Приём в них проводился путём призыва (мобилизации), а также в порядке добровольного набора молодёжи.</a:t>
            </a:r>
            <a:endParaRPr lang="ru-RU" sz="200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  <a:defRPr/>
            </a:pPr>
            <a:endParaRPr lang="ru-RU" sz="2000"/>
          </a:p>
        </p:txBody>
      </p:sp>
      <p:pic>
        <p:nvPicPr>
          <p:cNvPr id="5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1763687" y="3284984"/>
            <a:ext cx="5688632" cy="3171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jpg"/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Arial"/>
        <a:cs typeface="Arial"/>
      </a:majorFont>
      <a:minorFont>
        <a:latin typeface="Century Schoolbook"/>
        <a:ea typeface="Arial"/>
        <a:cs typeface="Arial"/>
      </a:minorFont>
    </a:fontScheme>
    <a:fmtScheme name="Эркер">
      <a:fillStyleLst>
        <a:solidFill>
          <a:schemeClr val="phClr"/>
        </a:solidFill>
        <a:gradFill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/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algn="tl" flip="y" sx="40000" sy="50000" tx="0" ty="0"/>
        </a:blip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0</TotalTime>
  <Pages>0</Pages>
  <Words>0</Words>
  <Characters>0</Characters>
  <CharactersWithSpaces>0</CharactersWithSpaces>
  <Application>Р7-Офис/5.5.2.19</Application>
  <DocSecurity>0</DocSecurity>
  <PresentationFormat>Экран (4:3)</PresentationFormat>
  <Lines>0</Lines>
  <Paragraphs>0</Paragraphs>
  <Slides>46</Slides>
  <Notes>46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</vt:vector>
  </TitlesOfParts>
  <Manager/>
  <Company>Win-Yagd</Company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Admin</dc:creator>
  <cp:keywords/>
  <dc:description/>
  <dc:identifier/>
  <dc:language/>
  <cp:lastModifiedBy/>
  <cp:revision>63</cp:revision>
  <dcterms:created xsi:type="dcterms:W3CDTF">2020-08-27T12:20:02Z</dcterms:created>
  <dcterms:modified xsi:type="dcterms:W3CDTF">2020-09-04T11:18:47Z</dcterms:modified>
  <cp:category/>
  <cp:contentStatus/>
  <cp:version/>
</cp:coreProperties>
</file>